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notesMasters/_rels/notesMaster1.xml.rels" ContentType="application/vnd.openxmlformats-package.relationships+xml"/>
  <Override PartName="/ppt/slideMasters/slideMaster1.xml" ContentType="application/vnd.openxmlformats-officedocument.presentationml.slideMaster+xml"/>
  <Override PartName="/ppt/slideMasters/_rels/slideMaster1.xml.rels" ContentType="application/vnd.openxmlformats-package.relationships+xml"/>
  <Override PartName="/ppt/notesSlides/notesSlide9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_rels/notesSlide9.xml.rels" ContentType="application/vnd.openxmlformats-package.relationships+xml"/>
  <Override PartName="/ppt/notesSlides/_rels/notesSlide1.xml.rels" ContentType="application/vnd.openxmlformats-package.relationships+xml"/>
  <Override PartName="/ppt/notesSlides/_rels/notesSlide2.xml.rels" ContentType="application/vnd.openxmlformats-package.relationships+xml"/>
  <Override PartName="/ppt/notesSlides/_rels/notesSlide3.xml.rels" ContentType="application/vnd.openxmlformats-package.relationships+xml"/>
  <Override PartName="/ppt/notesSlides/_rels/notesSlide4.xml.rels" ContentType="application/vnd.openxmlformats-package.relationships+xml"/>
  <Override PartName="/ppt/notesSlides/_rels/notesSlide5.xml.rels" ContentType="application/vnd.openxmlformats-package.relationships+xml"/>
  <Override PartName="/ppt/notesSlides/_rels/notesSlide6.xml.rels" ContentType="application/vnd.openxmlformats-package.relationships+xml"/>
  <Override PartName="/ppt/notesSlides/_rels/notesSlide7.xml.rels" ContentType="application/vnd.openxmlformats-package.relationships+xml"/>
  <Override PartName="/ppt/notesSlides/_rels/notesSlide8.xml.rels" ContentType="application/vnd.openxmlformats-package.relationships+xml"/>
  <Override PartName="/ppt/notesSlides/_rels/notesSlide10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media/image12.wmf" ContentType="image/x-wmf"/>
  <Override PartName="/ppt/media/image1.png" ContentType="image/png"/>
  <Override PartName="/ppt/media/image9.wmf" ContentType="image/x-wmf"/>
  <Override PartName="/ppt/media/image13.wmf" ContentType="image/x-wmf"/>
  <Override PartName="/ppt/media/image2.png" ContentType="image/png"/>
  <Override PartName="/ppt/media/image14.wmf" ContentType="image/x-wmf"/>
  <Override PartName="/ppt/media/image3.png" ContentType="image/png"/>
  <Override PartName="/ppt/media/image4.wmf" ContentType="image/x-wmf"/>
  <Override PartName="/ppt/media/image16.jpeg" ContentType="image/jpeg"/>
  <Override PartName="/ppt/media/image5.wmf" ContentType="image/x-wmf"/>
  <Override PartName="/ppt/media/image6.jpeg" ContentType="image/jpeg"/>
  <Override PartName="/ppt/media/image8.png" ContentType="image/png"/>
  <Override PartName="/ppt/media/image7.wmf" ContentType="image/x-wmf"/>
  <Override PartName="/ppt/media/image10.wmf" ContentType="image/x-wmf"/>
  <Override PartName="/ppt/media/image11.wmf" ContentType="image/x-wmf"/>
  <Override PartName="/ppt/media/image15.wmf" ContentType="image/x-wmf"/>
  <Override PartName="/ppt/media/image17.wmf" ContentType="image/x-wmf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_rels/presentation.xml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>
  <p:sldMasterIdLst>
    <p:sldMasterId id="2147483648" r:id="rId2"/>
  </p:sldMasterIdLst>
  <p:notesMasterIdLst>
    <p:notesMasterId r:id="rId3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</p:sldIdLst>
  <p:sldSz cx="12192000" cy="6858000"/>
  <p:notesSz cx="6858000" cy="91440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
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plotArea>
      <c:layout>
        <c:manualLayout>
          <c:layoutTarget val="inner"/>
          <c:xMode val="edge"/>
          <c:yMode val="edge"/>
          <c:x val="0.283991283636548"/>
          <c:y val="0.138820750431544"/>
          <c:w val="0.431916079663508"/>
          <c:h val="0.801853366039793"/>
        </c:manualLayout>
      </c:layout>
      <c:pieChart>
        <c:varyColors val="1"/>
        <c:ser>
          <c:idx val="0"/>
          <c:order val="0"/>
          <c:spPr>
            <a:solidFill>
              <a:srgbClr val="a6b727"/>
            </a:solidFill>
            <a:ln>
              <a:noFill/>
            </a:ln>
          </c:spPr>
          <c:explosion val="0"/>
          <c:dPt>
            <c:idx val="0"/>
            <c:spPr>
              <a:solidFill>
                <a:srgbClr val="a6b727"/>
              </a:solidFill>
              <a:ln>
                <a:noFill/>
              </a:ln>
            </c:spPr>
          </c:dPt>
          <c:dPt>
            <c:idx val="1"/>
            <c:spPr>
              <a:solidFill>
                <a:srgbClr val="df5327"/>
              </a:solidFill>
              <a:ln>
                <a:noFill/>
              </a:ln>
            </c:spPr>
          </c:dPt>
          <c:dPt>
            <c:idx val="2"/>
            <c:spPr>
              <a:solidFill>
                <a:srgbClr val="fe9e00"/>
              </a:solidFill>
              <a:ln>
                <a:noFill/>
              </a:ln>
            </c:spPr>
          </c:dPt>
          <c:dPt>
            <c:idx val="3"/>
            <c:spPr>
              <a:solidFill>
                <a:srgbClr val="418ab3"/>
              </a:solidFill>
              <a:ln>
                <a:noFill/>
              </a:ln>
            </c:spPr>
          </c:dPt>
          <c:dPt>
            <c:idx val="4"/>
            <c:spPr>
              <a:solidFill>
                <a:srgbClr val="d7d447"/>
              </a:solidFill>
              <a:ln>
                <a:noFill/>
              </a:ln>
            </c:spPr>
          </c:dPt>
          <c:dPt>
            <c:idx val="5"/>
            <c:spPr>
              <a:solidFill>
                <a:srgbClr val="818183"/>
              </a:solidFill>
              <a:ln>
                <a:noFill/>
              </a:ln>
            </c:spPr>
          </c:dPt>
          <c:dPt>
            <c:idx val="6"/>
            <c:spPr>
              <a:solidFill>
                <a:srgbClr val="646e17"/>
              </a:solidFill>
              <a:ln>
                <a:noFill/>
              </a:ln>
            </c:spPr>
          </c:dPt>
          <c:dPt>
            <c:idx val="7"/>
            <c:spPr>
              <a:solidFill>
                <a:srgbClr val="893014"/>
              </a:solidFill>
              <a:ln>
                <a:noFill/>
              </a:ln>
            </c:spPr>
          </c:dPt>
          <c:dPt>
            <c:idx val="8"/>
            <c:spPr>
              <a:solidFill>
                <a:srgbClr val="985f00"/>
              </a:solidFill>
              <a:ln>
                <a:noFill/>
              </a:ln>
            </c:spPr>
          </c:dPt>
          <c:dPt>
            <c:idx val="9"/>
            <c:spPr>
              <a:solidFill>
                <a:srgbClr val="27536b"/>
              </a:solidFill>
              <a:ln>
                <a:noFill/>
              </a:ln>
            </c:spPr>
          </c:dPt>
          <c:dPt>
            <c:idx val="10"/>
            <c:spPr>
              <a:solidFill>
                <a:srgbClr val="8d8b1f"/>
              </a:solidFill>
              <a:ln>
                <a:noFill/>
              </a:ln>
            </c:spPr>
          </c:dPt>
          <c:dPt>
            <c:idx val="11"/>
            <c:spPr>
              <a:solidFill>
                <a:srgbClr val="4d4d4f"/>
              </a:solidFill>
              <a:ln>
                <a:noFill/>
              </a:ln>
            </c:spPr>
          </c:dPt>
          <c:dPt>
            <c:idx val="12"/>
            <c:spPr>
              <a:solidFill>
                <a:srgbClr val="c5d741"/>
              </a:solidFill>
              <a:ln>
                <a:noFill/>
              </a:ln>
            </c:spPr>
          </c:dPt>
          <c:dPt>
            <c:idx val="13"/>
            <c:spPr>
              <a:solidFill>
                <a:srgbClr val="e57552"/>
              </a:solidFill>
              <a:ln>
                <a:noFill/>
              </a:ln>
            </c:spPr>
          </c:dPt>
          <c:dLbls>
            <c:dLbl>
              <c:idx val="0"/>
              <c:dLblPos val="bestFit"/>
              <c:showLegendKey val="0"/>
              <c:showVal val="0"/>
              <c:showCatName val="1"/>
              <c:showSerName val="0"/>
              <c:showPercent val="1"/>
            </c:dLbl>
            <c:dLbl>
              <c:idx val="1"/>
              <c:dLblPos val="bestFit"/>
              <c:showLegendKey val="0"/>
              <c:showVal val="0"/>
              <c:showCatName val="1"/>
              <c:showSerName val="0"/>
              <c:showPercent val="1"/>
            </c:dLbl>
            <c:dLbl>
              <c:idx val="2"/>
              <c:dLblPos val="bestFit"/>
              <c:showLegendKey val="0"/>
              <c:showVal val="0"/>
              <c:showCatName val="1"/>
              <c:showSerName val="0"/>
              <c:showPercent val="1"/>
            </c:dLbl>
            <c:dLbl>
              <c:idx val="3"/>
              <c:dLblPos val="bestFit"/>
              <c:showLegendKey val="0"/>
              <c:showVal val="0"/>
              <c:showCatName val="1"/>
              <c:showSerName val="0"/>
              <c:showPercent val="1"/>
            </c:dLbl>
            <c:dLbl>
              <c:idx val="4"/>
              <c:dLblPos val="bestFit"/>
              <c:showLegendKey val="0"/>
              <c:showVal val="0"/>
              <c:showCatName val="1"/>
              <c:showSerName val="0"/>
              <c:showPercent val="1"/>
            </c:dLbl>
            <c:dLbl>
              <c:idx val="5"/>
              <c:dLblPos val="bestFit"/>
              <c:showLegendKey val="0"/>
              <c:showVal val="0"/>
              <c:showCatName val="1"/>
              <c:showSerName val="0"/>
              <c:showPercent val="1"/>
            </c:dLbl>
            <c:dLbl>
              <c:idx val="6"/>
              <c:dLblPos val="bestFit"/>
              <c:showLegendKey val="0"/>
              <c:showVal val="0"/>
              <c:showCatName val="1"/>
              <c:showSerName val="0"/>
              <c:showPercent val="1"/>
            </c:dLbl>
            <c:dLbl>
              <c:idx val="7"/>
              <c:dLblPos val="bestFit"/>
              <c:showLegendKey val="0"/>
              <c:showVal val="0"/>
              <c:showCatName val="1"/>
              <c:showSerName val="0"/>
              <c:showPercent val="1"/>
            </c:dLbl>
            <c:dLbl>
              <c:idx val="8"/>
              <c:dLblPos val="bestFit"/>
              <c:showLegendKey val="0"/>
              <c:showVal val="0"/>
              <c:showCatName val="1"/>
              <c:showSerName val="0"/>
              <c:showPercent val="1"/>
            </c:dLbl>
            <c:dLbl>
              <c:idx val="9"/>
              <c:dLblPos val="bestFit"/>
              <c:showLegendKey val="0"/>
              <c:showVal val="0"/>
              <c:showCatName val="1"/>
              <c:showSerName val="0"/>
              <c:showPercent val="1"/>
            </c:dLbl>
            <c:dLbl>
              <c:idx val="10"/>
              <c:dLblPos val="bestFit"/>
              <c:showLegendKey val="0"/>
              <c:showVal val="0"/>
              <c:showCatName val="1"/>
              <c:showSerName val="0"/>
              <c:showPercent val="1"/>
            </c:dLbl>
            <c:dLbl>
              <c:idx val="11"/>
              <c:dLblPos val="bestFit"/>
              <c:showLegendKey val="0"/>
              <c:showVal val="0"/>
              <c:showCatName val="1"/>
              <c:showSerName val="0"/>
              <c:showPercent val="1"/>
            </c:dLbl>
            <c:dLbl>
              <c:idx val="12"/>
              <c:dLblPos val="bestFit"/>
              <c:showLegendKey val="0"/>
              <c:showVal val="0"/>
              <c:showCatName val="1"/>
              <c:showSerName val="0"/>
              <c:showPercent val="1"/>
            </c:dLbl>
            <c:dLbl>
              <c:idx val="13"/>
              <c:dLblPos val="bestFit"/>
              <c:showLegendKey val="0"/>
              <c:showVal val="0"/>
              <c:showCatName val="1"/>
              <c:showSerName val="0"/>
              <c:showPercent val="1"/>
            </c:dLbl>
            <c:dLblPos val="outEnd"/>
            <c:showLegendKey val="0"/>
            <c:showVal val="0"/>
            <c:showCatName val="1"/>
            <c:showSerName val="0"/>
            <c:showPercent val="1"/>
            <c:showLeaderLines val="0"/>
          </c:dLbls>
          <c:cat>
            <c:strRef>
              <c:f>categories</c:f>
              <c:strCache>
                <c:ptCount val="14"/>
                <c:pt idx="0">
                  <c:v>film</c:v>
                </c:pt>
                <c:pt idx="1">
                  <c:v>PE-HD</c:v>
                </c:pt>
                <c:pt idx="2">
                  <c:v>PP</c:v>
                </c:pt>
                <c:pt idx="3">
                  <c:v>PET bottles</c:v>
                </c:pt>
                <c:pt idx="4">
                  <c:v>PET trays</c:v>
                </c:pt>
                <c:pt idx="5">
                  <c:v>PS</c:v>
                </c:pt>
                <c:pt idx="6">
                  <c:v>black</c:v>
                </c:pt>
                <c:pt idx="7">
                  <c:v>Fe</c:v>
                </c:pt>
                <c:pt idx="8">
                  <c:v>Al</c:v>
                </c:pt>
                <c:pt idx="9">
                  <c:v>Paper+cardboard</c:v>
                </c:pt>
                <c:pt idx="10">
                  <c:v>beverage carton</c:v>
                </c:pt>
                <c:pt idx="11">
                  <c:v>glass</c:v>
                </c:pt>
                <c:pt idx="12">
                  <c:v>fines/organic</c:v>
                </c:pt>
                <c:pt idx="13">
                  <c:v>rest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14"/>
                <c:pt idx="0">
                  <c:v>0.0812371013589813</c:v>
                </c:pt>
                <c:pt idx="1">
                  <c:v>0.00657100580195475</c:v>
                </c:pt>
                <c:pt idx="2">
                  <c:v>0.0118278104435186</c:v>
                </c:pt>
                <c:pt idx="3">
                  <c:v>0.0409349324403255</c:v>
                </c:pt>
                <c:pt idx="4">
                  <c:v>0.00194696468206067</c:v>
                </c:pt>
                <c:pt idx="5">
                  <c:v>0.00043806705346365</c:v>
                </c:pt>
                <c:pt idx="6">
                  <c:v>0.002920447023091</c:v>
                </c:pt>
                <c:pt idx="7">
                  <c:v>0.017425333904443</c:v>
                </c:pt>
                <c:pt idx="8">
                  <c:v>0.00491608582220318</c:v>
                </c:pt>
                <c:pt idx="9">
                  <c:v>0.0981270199758576</c:v>
                </c:pt>
                <c:pt idx="10">
                  <c:v>0.00607452980802928</c:v>
                </c:pt>
                <c:pt idx="11">
                  <c:v>0.0244830808769129</c:v>
                </c:pt>
                <c:pt idx="12">
                  <c:v>0.415871656088159</c:v>
                </c:pt>
                <c:pt idx="13">
                  <c:v>0.287225964721</c:v>
                </c:pt>
              </c:numCache>
            </c:numRef>
          </c:val>
        </c:ser>
        <c:firstSliceAng val="0"/>
      </c:pieChart>
      <c:spPr>
        <a:noFill/>
        <a:ln>
          <a:noFill/>
        </a:ln>
      </c:spPr>
    </c:plotArea>
    <c:plotVisOnly val="1"/>
    <c:dispBlanksAs val="gap"/>
  </c:chart>
  <c:spPr>
    <a:noFill/>
    <a:ln>
      <a:noFill/>
    </a:ln>
  </c:spPr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plotArea>
      <c:pieChart>
        <c:varyColors val="1"/>
        <c:ser>
          <c:idx val="0"/>
          <c:order val="0"/>
          <c:spPr>
            <a:solidFill>
              <a:srgbClr val="a6b727"/>
            </a:solidFill>
            <a:ln>
              <a:noFill/>
            </a:ln>
          </c:spPr>
          <c:explosion val="0"/>
          <c:dPt>
            <c:idx val="0"/>
            <c:spPr>
              <a:solidFill>
                <a:srgbClr val="a6b727"/>
              </a:solidFill>
              <a:ln>
                <a:noFill/>
              </a:ln>
            </c:spPr>
          </c:dPt>
          <c:dPt>
            <c:idx val="1"/>
            <c:spPr>
              <a:solidFill>
                <a:srgbClr val="df5327"/>
              </a:solidFill>
              <a:ln>
                <a:noFill/>
              </a:ln>
            </c:spPr>
          </c:dPt>
          <c:dPt>
            <c:idx val="2"/>
            <c:spPr>
              <a:solidFill>
                <a:srgbClr val="fe9e00"/>
              </a:solidFill>
              <a:ln>
                <a:noFill/>
              </a:ln>
            </c:spPr>
          </c:dPt>
          <c:dPt>
            <c:idx val="3"/>
            <c:spPr>
              <a:solidFill>
                <a:srgbClr val="418ab3"/>
              </a:solidFill>
              <a:ln>
                <a:noFill/>
              </a:ln>
            </c:spPr>
          </c:dPt>
          <c:dPt>
            <c:idx val="4"/>
            <c:spPr>
              <a:solidFill>
                <a:srgbClr val="d7d447"/>
              </a:solidFill>
              <a:ln>
                <a:noFill/>
              </a:ln>
            </c:spPr>
          </c:dPt>
          <c:dPt>
            <c:idx val="5"/>
            <c:spPr>
              <a:solidFill>
                <a:srgbClr val="818183"/>
              </a:solidFill>
              <a:ln>
                <a:noFill/>
              </a:ln>
            </c:spPr>
          </c:dPt>
          <c:dPt>
            <c:idx val="6"/>
            <c:spPr>
              <a:solidFill>
                <a:srgbClr val="646e17"/>
              </a:solidFill>
              <a:ln>
                <a:noFill/>
              </a:ln>
            </c:spPr>
          </c:dPt>
          <c:dPt>
            <c:idx val="7"/>
            <c:spPr>
              <a:solidFill>
                <a:srgbClr val="893014"/>
              </a:solidFill>
              <a:ln>
                <a:noFill/>
              </a:ln>
            </c:spPr>
          </c:dPt>
          <c:dPt>
            <c:idx val="8"/>
            <c:spPr>
              <a:solidFill>
                <a:srgbClr val="985f00"/>
              </a:solidFill>
              <a:ln>
                <a:noFill/>
              </a:ln>
            </c:spPr>
          </c:dPt>
          <c:dPt>
            <c:idx val="9"/>
            <c:spPr>
              <a:solidFill>
                <a:srgbClr val="27536b"/>
              </a:solidFill>
              <a:ln>
                <a:noFill/>
              </a:ln>
            </c:spPr>
          </c:dPt>
          <c:dPt>
            <c:idx val="10"/>
            <c:spPr>
              <a:solidFill>
                <a:srgbClr val="8d8b1f"/>
              </a:solidFill>
              <a:ln>
                <a:noFill/>
              </a:ln>
            </c:spPr>
          </c:dPt>
          <c:dPt>
            <c:idx val="11"/>
            <c:spPr>
              <a:solidFill>
                <a:srgbClr val="4d4d4f"/>
              </a:solidFill>
              <a:ln>
                <a:noFill/>
              </a:ln>
            </c:spPr>
          </c:dPt>
          <c:dPt>
            <c:idx val="12"/>
            <c:spPr>
              <a:solidFill>
                <a:srgbClr val="c5d741"/>
              </a:solidFill>
              <a:ln>
                <a:noFill/>
              </a:ln>
            </c:spPr>
          </c:dPt>
          <c:dPt>
            <c:idx val="13"/>
            <c:spPr>
              <a:solidFill>
                <a:srgbClr val="e57552"/>
              </a:solidFill>
              <a:ln>
                <a:noFill/>
              </a:ln>
            </c:spPr>
          </c:dPt>
          <c:dLbls>
            <c:dLbl>
              <c:idx val="0"/>
              <c:dLblPos val="bestFit"/>
              <c:showLegendKey val="0"/>
              <c:showVal val="0"/>
              <c:showCatName val="1"/>
              <c:showSerName val="0"/>
              <c:showPercent val="1"/>
            </c:dLbl>
            <c:dLbl>
              <c:idx val="1"/>
              <c:dLblPos val="bestFit"/>
              <c:showLegendKey val="0"/>
              <c:showVal val="0"/>
              <c:showCatName val="1"/>
              <c:showSerName val="0"/>
              <c:showPercent val="1"/>
            </c:dLbl>
            <c:dLbl>
              <c:idx val="2"/>
              <c:dLblPos val="bestFit"/>
              <c:showLegendKey val="0"/>
              <c:showVal val="0"/>
              <c:showCatName val="1"/>
              <c:showSerName val="0"/>
              <c:showPercent val="1"/>
            </c:dLbl>
            <c:dLbl>
              <c:idx val="3"/>
              <c:dLblPos val="bestFit"/>
              <c:showLegendKey val="0"/>
              <c:showVal val="0"/>
              <c:showCatName val="1"/>
              <c:showSerName val="0"/>
              <c:showPercent val="1"/>
            </c:dLbl>
            <c:dLbl>
              <c:idx val="4"/>
              <c:dLblPos val="bestFit"/>
              <c:showLegendKey val="0"/>
              <c:showVal val="0"/>
              <c:showCatName val="1"/>
              <c:showSerName val="0"/>
              <c:showPercent val="1"/>
            </c:dLbl>
            <c:dLbl>
              <c:idx val="5"/>
              <c:dLblPos val="bestFit"/>
              <c:showLegendKey val="0"/>
              <c:showVal val="0"/>
              <c:showCatName val="1"/>
              <c:showSerName val="0"/>
              <c:showPercent val="1"/>
            </c:dLbl>
            <c:dLbl>
              <c:idx val="6"/>
              <c:dLblPos val="bestFit"/>
              <c:showLegendKey val="0"/>
              <c:showVal val="0"/>
              <c:showCatName val="1"/>
              <c:showSerName val="0"/>
              <c:showPercent val="1"/>
            </c:dLbl>
            <c:dLbl>
              <c:idx val="7"/>
              <c:dLblPos val="bestFit"/>
              <c:showLegendKey val="0"/>
              <c:showVal val="0"/>
              <c:showCatName val="1"/>
              <c:showSerName val="0"/>
              <c:showPercent val="1"/>
            </c:dLbl>
            <c:dLbl>
              <c:idx val="8"/>
              <c:dLblPos val="bestFit"/>
              <c:showLegendKey val="0"/>
              <c:showVal val="0"/>
              <c:showCatName val="1"/>
              <c:showSerName val="0"/>
              <c:showPercent val="1"/>
            </c:dLbl>
            <c:dLbl>
              <c:idx val="9"/>
              <c:dLblPos val="bestFit"/>
              <c:showLegendKey val="0"/>
              <c:showVal val="0"/>
              <c:showCatName val="1"/>
              <c:showSerName val="0"/>
              <c:showPercent val="1"/>
            </c:dLbl>
            <c:dLbl>
              <c:idx val="10"/>
              <c:dLblPos val="bestFit"/>
              <c:showLegendKey val="0"/>
              <c:showVal val="0"/>
              <c:showCatName val="1"/>
              <c:showSerName val="0"/>
              <c:showPercent val="1"/>
            </c:dLbl>
            <c:dLbl>
              <c:idx val="11"/>
              <c:dLblPos val="bestFit"/>
              <c:showLegendKey val="0"/>
              <c:showVal val="0"/>
              <c:showCatName val="1"/>
              <c:showSerName val="0"/>
              <c:showPercent val="1"/>
            </c:dLbl>
            <c:dLbl>
              <c:idx val="12"/>
              <c:dLblPos val="bestFit"/>
              <c:showLegendKey val="0"/>
              <c:showVal val="0"/>
              <c:showCatName val="1"/>
              <c:showSerName val="0"/>
              <c:showPercent val="1"/>
            </c:dLbl>
            <c:dLbl>
              <c:idx val="13"/>
              <c:dLblPos val="bestFit"/>
              <c:showLegendKey val="0"/>
              <c:showVal val="0"/>
              <c:showCatName val="1"/>
              <c:showSerName val="0"/>
              <c:showPercent val="1"/>
            </c:dLbl>
            <c:dLblPos val="outEnd"/>
            <c:showLegendKey val="0"/>
            <c:showVal val="0"/>
            <c:showCatName val="1"/>
            <c:showSerName val="0"/>
            <c:showPercent val="1"/>
            <c:showLeaderLines val="0"/>
          </c:dLbls>
          <c:cat>
            <c:strRef>
              <c:f>categories</c:f>
              <c:strCache>
                <c:ptCount val="14"/>
                <c:pt idx="0">
                  <c:v>film</c:v>
                </c:pt>
                <c:pt idx="1">
                  <c:v>PE-HD</c:v>
                </c:pt>
                <c:pt idx="2">
                  <c:v>PP</c:v>
                </c:pt>
                <c:pt idx="3">
                  <c:v>PET bottles</c:v>
                </c:pt>
                <c:pt idx="4">
                  <c:v>PET trays</c:v>
                </c:pt>
                <c:pt idx="5">
                  <c:v>PS</c:v>
                </c:pt>
                <c:pt idx="6">
                  <c:v>black</c:v>
                </c:pt>
                <c:pt idx="7">
                  <c:v>Fe</c:v>
                </c:pt>
                <c:pt idx="8">
                  <c:v>Al</c:v>
                </c:pt>
                <c:pt idx="9">
                  <c:v>Paper+cardboard</c:v>
                </c:pt>
                <c:pt idx="10">
                  <c:v>beverage carton</c:v>
                </c:pt>
                <c:pt idx="11">
                  <c:v>glass</c:v>
                </c:pt>
                <c:pt idx="12">
                  <c:v>fines/organic</c:v>
                </c:pt>
                <c:pt idx="13">
                  <c:v>rest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14"/>
                <c:pt idx="0">
                  <c:v>0.0505333017302678</c:v>
                </c:pt>
                <c:pt idx="1">
                  <c:v>0.0036501540649443</c:v>
                </c:pt>
                <c:pt idx="2">
                  <c:v>0.0113296989808011</c:v>
                </c:pt>
                <c:pt idx="3">
                  <c:v>0.0256458876511022</c:v>
                </c:pt>
                <c:pt idx="4">
                  <c:v>0.0014221379473809</c:v>
                </c:pt>
                <c:pt idx="5">
                  <c:v>0.000284427589476179</c:v>
                </c:pt>
                <c:pt idx="6">
                  <c:v>0.00308129888599194</c:v>
                </c:pt>
                <c:pt idx="7">
                  <c:v>0.0203839772457928</c:v>
                </c:pt>
                <c:pt idx="8">
                  <c:v>0.00540412420004741</c:v>
                </c:pt>
                <c:pt idx="9">
                  <c:v>0.0458876511021569</c:v>
                </c:pt>
                <c:pt idx="10">
                  <c:v>0.00602038397724579</c:v>
                </c:pt>
                <c:pt idx="11">
                  <c:v>0.0147428300545153</c:v>
                </c:pt>
                <c:pt idx="12">
                  <c:v>0.472576439914672</c:v>
                </c:pt>
                <c:pt idx="13">
                  <c:v>0.339037686655606</c:v>
                </c:pt>
              </c:numCache>
            </c:numRef>
          </c:val>
        </c:ser>
        <c:firstSliceAng val="0"/>
      </c:pieChart>
      <c:spPr>
        <a:noFill/>
        <a:ln>
          <a:noFill/>
        </a:ln>
      </c:spPr>
    </c:plotArea>
    <c:plotVisOnly val="1"/>
    <c:dispBlanksAs val="gap"/>
  </c:chart>
  <c:spPr>
    <a:noFill/>
    <a:ln>
      <a:noFill/>
    </a:ln>
  </c:spPr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plotArea>
      <c:pieChart>
        <c:varyColors val="1"/>
        <c:ser>
          <c:idx val="0"/>
          <c:order val="0"/>
          <c:spPr>
            <a:solidFill>
              <a:srgbClr val="a6b727"/>
            </a:solidFill>
            <a:ln>
              <a:noFill/>
            </a:ln>
          </c:spPr>
          <c:explosion val="0"/>
          <c:dPt>
            <c:idx val="0"/>
            <c:spPr>
              <a:solidFill>
                <a:srgbClr val="a6b727"/>
              </a:solidFill>
              <a:ln>
                <a:noFill/>
              </a:ln>
            </c:spPr>
          </c:dPt>
          <c:dPt>
            <c:idx val="1"/>
            <c:spPr>
              <a:solidFill>
                <a:srgbClr val="df5327"/>
              </a:solidFill>
              <a:ln>
                <a:noFill/>
              </a:ln>
            </c:spPr>
          </c:dPt>
          <c:dPt>
            <c:idx val="2"/>
            <c:spPr>
              <a:solidFill>
                <a:srgbClr val="fe9e00"/>
              </a:solidFill>
              <a:ln>
                <a:noFill/>
              </a:ln>
            </c:spPr>
          </c:dPt>
          <c:dPt>
            <c:idx val="3"/>
            <c:spPr>
              <a:solidFill>
                <a:srgbClr val="418ab3"/>
              </a:solidFill>
              <a:ln>
                <a:noFill/>
              </a:ln>
            </c:spPr>
          </c:dPt>
          <c:dPt>
            <c:idx val="4"/>
            <c:spPr>
              <a:solidFill>
                <a:srgbClr val="d7d447"/>
              </a:solidFill>
              <a:ln>
                <a:noFill/>
              </a:ln>
            </c:spPr>
          </c:dPt>
          <c:dPt>
            <c:idx val="5"/>
            <c:spPr>
              <a:solidFill>
                <a:srgbClr val="818183"/>
              </a:solidFill>
              <a:ln>
                <a:noFill/>
              </a:ln>
            </c:spPr>
          </c:dPt>
          <c:dPt>
            <c:idx val="6"/>
            <c:spPr>
              <a:solidFill>
                <a:srgbClr val="646e17"/>
              </a:solidFill>
              <a:ln>
                <a:noFill/>
              </a:ln>
            </c:spPr>
          </c:dPt>
          <c:dPt>
            <c:idx val="7"/>
            <c:spPr>
              <a:solidFill>
                <a:srgbClr val="893014"/>
              </a:solidFill>
              <a:ln>
                <a:noFill/>
              </a:ln>
            </c:spPr>
          </c:dPt>
          <c:dPt>
            <c:idx val="8"/>
            <c:spPr>
              <a:solidFill>
                <a:srgbClr val="985f00"/>
              </a:solidFill>
              <a:ln>
                <a:noFill/>
              </a:ln>
            </c:spPr>
          </c:dPt>
          <c:dPt>
            <c:idx val="9"/>
            <c:spPr>
              <a:solidFill>
                <a:srgbClr val="27536b"/>
              </a:solidFill>
              <a:ln>
                <a:noFill/>
              </a:ln>
            </c:spPr>
          </c:dPt>
          <c:dPt>
            <c:idx val="10"/>
            <c:spPr>
              <a:solidFill>
                <a:srgbClr val="8d8b1f"/>
              </a:solidFill>
              <a:ln>
                <a:noFill/>
              </a:ln>
            </c:spPr>
          </c:dPt>
          <c:dPt>
            <c:idx val="11"/>
            <c:spPr>
              <a:solidFill>
                <a:srgbClr val="4d4d4f"/>
              </a:solidFill>
              <a:ln>
                <a:noFill/>
              </a:ln>
            </c:spPr>
          </c:dPt>
          <c:dPt>
            <c:idx val="12"/>
            <c:spPr>
              <a:solidFill>
                <a:srgbClr val="c5d741"/>
              </a:solidFill>
              <a:ln>
                <a:noFill/>
              </a:ln>
            </c:spPr>
          </c:dPt>
          <c:dPt>
            <c:idx val="13"/>
            <c:spPr>
              <a:solidFill>
                <a:srgbClr val="e57552"/>
              </a:solidFill>
              <a:ln>
                <a:noFill/>
              </a:ln>
            </c:spPr>
          </c:dPt>
          <c:dLbls>
            <c:dLbl>
              <c:idx val="0"/>
              <c:dLblPos val="bestFit"/>
              <c:showLegendKey val="0"/>
              <c:showVal val="0"/>
              <c:showCatName val="1"/>
              <c:showSerName val="0"/>
              <c:showPercent val="1"/>
            </c:dLbl>
            <c:dLbl>
              <c:idx val="1"/>
              <c:dLblPos val="bestFit"/>
              <c:showLegendKey val="0"/>
              <c:showVal val="0"/>
              <c:showCatName val="1"/>
              <c:showSerName val="0"/>
              <c:showPercent val="1"/>
            </c:dLbl>
            <c:dLbl>
              <c:idx val="2"/>
              <c:dLblPos val="bestFit"/>
              <c:showLegendKey val="0"/>
              <c:showVal val="0"/>
              <c:showCatName val="1"/>
              <c:showSerName val="0"/>
              <c:showPercent val="1"/>
            </c:dLbl>
            <c:dLbl>
              <c:idx val="3"/>
              <c:dLblPos val="bestFit"/>
              <c:showLegendKey val="0"/>
              <c:showVal val="0"/>
              <c:showCatName val="1"/>
              <c:showSerName val="0"/>
              <c:showPercent val="1"/>
            </c:dLbl>
            <c:dLbl>
              <c:idx val="4"/>
              <c:dLblPos val="bestFit"/>
              <c:showLegendKey val="0"/>
              <c:showVal val="0"/>
              <c:showCatName val="1"/>
              <c:showSerName val="0"/>
              <c:showPercent val="1"/>
            </c:dLbl>
            <c:dLbl>
              <c:idx val="5"/>
              <c:dLblPos val="bestFit"/>
              <c:showLegendKey val="0"/>
              <c:showVal val="0"/>
              <c:showCatName val="1"/>
              <c:showSerName val="0"/>
              <c:showPercent val="1"/>
            </c:dLbl>
            <c:dLbl>
              <c:idx val="6"/>
              <c:dLblPos val="bestFit"/>
              <c:showLegendKey val="0"/>
              <c:showVal val="0"/>
              <c:showCatName val="1"/>
              <c:showSerName val="0"/>
              <c:showPercent val="1"/>
            </c:dLbl>
            <c:dLbl>
              <c:idx val="7"/>
              <c:dLblPos val="bestFit"/>
              <c:showLegendKey val="0"/>
              <c:showVal val="0"/>
              <c:showCatName val="1"/>
              <c:showSerName val="0"/>
              <c:showPercent val="1"/>
            </c:dLbl>
            <c:dLbl>
              <c:idx val="8"/>
              <c:dLblPos val="bestFit"/>
              <c:showLegendKey val="0"/>
              <c:showVal val="0"/>
              <c:showCatName val="1"/>
              <c:showSerName val="0"/>
              <c:showPercent val="1"/>
            </c:dLbl>
            <c:dLbl>
              <c:idx val="9"/>
              <c:dLblPos val="bestFit"/>
              <c:showLegendKey val="0"/>
              <c:showVal val="0"/>
              <c:showCatName val="1"/>
              <c:showSerName val="0"/>
              <c:showPercent val="1"/>
            </c:dLbl>
            <c:dLbl>
              <c:idx val="10"/>
              <c:dLblPos val="bestFit"/>
              <c:showLegendKey val="0"/>
              <c:showVal val="0"/>
              <c:showCatName val="1"/>
              <c:showSerName val="0"/>
              <c:showPercent val="1"/>
            </c:dLbl>
            <c:dLbl>
              <c:idx val="11"/>
              <c:dLblPos val="bestFit"/>
              <c:showLegendKey val="0"/>
              <c:showVal val="0"/>
              <c:showCatName val="1"/>
              <c:showSerName val="0"/>
              <c:showPercent val="1"/>
            </c:dLbl>
            <c:dLbl>
              <c:idx val="12"/>
              <c:dLblPos val="bestFit"/>
              <c:showLegendKey val="0"/>
              <c:showVal val="0"/>
              <c:showCatName val="1"/>
              <c:showSerName val="0"/>
              <c:showPercent val="1"/>
            </c:dLbl>
            <c:dLbl>
              <c:idx val="13"/>
              <c:dLblPos val="bestFit"/>
              <c:showLegendKey val="0"/>
              <c:showVal val="0"/>
              <c:showCatName val="1"/>
              <c:showSerName val="0"/>
              <c:showPercent val="1"/>
            </c:dLbl>
            <c:dLblPos val="outEnd"/>
            <c:showLegendKey val="0"/>
            <c:showVal val="0"/>
            <c:showCatName val="1"/>
            <c:showSerName val="0"/>
            <c:showPercent val="1"/>
            <c:showLeaderLines val="0"/>
          </c:dLbls>
          <c:cat>
            <c:strRef>
              <c:f>categories</c:f>
              <c:strCache>
                <c:ptCount val="14"/>
                <c:pt idx="0">
                  <c:v>film</c:v>
                </c:pt>
                <c:pt idx="1">
                  <c:v>PE-HD</c:v>
                </c:pt>
                <c:pt idx="2">
                  <c:v>PP</c:v>
                </c:pt>
                <c:pt idx="3">
                  <c:v>PET bottles</c:v>
                </c:pt>
                <c:pt idx="4">
                  <c:v>PET trays</c:v>
                </c:pt>
                <c:pt idx="5">
                  <c:v>PS</c:v>
                </c:pt>
                <c:pt idx="6">
                  <c:v>black</c:v>
                </c:pt>
                <c:pt idx="7">
                  <c:v>Fe</c:v>
                </c:pt>
                <c:pt idx="8">
                  <c:v>Al</c:v>
                </c:pt>
                <c:pt idx="9">
                  <c:v>Paper+cardboard</c:v>
                </c:pt>
                <c:pt idx="10">
                  <c:v>beverage carton</c:v>
                </c:pt>
                <c:pt idx="11">
                  <c:v>glass</c:v>
                </c:pt>
                <c:pt idx="12">
                  <c:v>fines/organic</c:v>
                </c:pt>
                <c:pt idx="13">
                  <c:v>rest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14"/>
                <c:pt idx="0">
                  <c:v>0.0812371013589813</c:v>
                </c:pt>
                <c:pt idx="1">
                  <c:v>0.00657100580195475</c:v>
                </c:pt>
                <c:pt idx="2">
                  <c:v>0.0118278104435186</c:v>
                </c:pt>
                <c:pt idx="3">
                  <c:v>0.0409349324403255</c:v>
                </c:pt>
                <c:pt idx="4">
                  <c:v>0.00194696468206067</c:v>
                </c:pt>
                <c:pt idx="5">
                  <c:v>0.00043806705346365</c:v>
                </c:pt>
                <c:pt idx="6">
                  <c:v>0.002920447023091</c:v>
                </c:pt>
                <c:pt idx="7">
                  <c:v>0.017425333904443</c:v>
                </c:pt>
                <c:pt idx="8">
                  <c:v>0.00491608582220318</c:v>
                </c:pt>
                <c:pt idx="9">
                  <c:v>0.0981270199758576</c:v>
                </c:pt>
                <c:pt idx="10">
                  <c:v>0.00607452980802928</c:v>
                </c:pt>
                <c:pt idx="11">
                  <c:v>0.0244830808769129</c:v>
                </c:pt>
                <c:pt idx="12">
                  <c:v>0.415871656088159</c:v>
                </c:pt>
                <c:pt idx="13">
                  <c:v>0.287225964721</c:v>
                </c:pt>
              </c:numCache>
            </c:numRef>
          </c:val>
        </c:ser>
        <c:firstSliceAng val="0"/>
      </c:pieChart>
      <c:spPr>
        <a:noFill/>
        <a:ln>
          <a:noFill/>
        </a:ln>
      </c:spPr>
    </c:plotArea>
    <c:plotVisOnly val="1"/>
    <c:dispBlanksAs val="gap"/>
  </c:chart>
  <c:spPr>
    <a:noFill/>
    <a:ln>
      <a:noFill/>
    </a:ln>
  </c:spPr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plotArea>
      <c:pieChart>
        <c:varyColors val="1"/>
        <c:ser>
          <c:idx val="0"/>
          <c:order val="0"/>
          <c:spPr>
            <a:solidFill>
              <a:srgbClr val="a6b727"/>
            </a:solidFill>
            <a:ln>
              <a:noFill/>
            </a:ln>
          </c:spPr>
          <c:explosion val="0"/>
          <c:dPt>
            <c:idx val="0"/>
            <c:spPr>
              <a:solidFill>
                <a:srgbClr val="a6b727"/>
              </a:solidFill>
              <a:ln>
                <a:noFill/>
              </a:ln>
            </c:spPr>
          </c:dPt>
          <c:dPt>
            <c:idx val="1"/>
            <c:spPr>
              <a:solidFill>
                <a:srgbClr val="df5327"/>
              </a:solidFill>
              <a:ln>
                <a:noFill/>
              </a:ln>
            </c:spPr>
          </c:dPt>
          <c:dPt>
            <c:idx val="2"/>
            <c:spPr>
              <a:solidFill>
                <a:srgbClr val="fe9e00"/>
              </a:solidFill>
              <a:ln>
                <a:noFill/>
              </a:ln>
            </c:spPr>
          </c:dPt>
          <c:dPt>
            <c:idx val="3"/>
            <c:spPr>
              <a:solidFill>
                <a:srgbClr val="418ab3"/>
              </a:solidFill>
              <a:ln>
                <a:noFill/>
              </a:ln>
            </c:spPr>
          </c:dPt>
          <c:dPt>
            <c:idx val="4"/>
            <c:spPr>
              <a:solidFill>
                <a:srgbClr val="d7d447"/>
              </a:solidFill>
              <a:ln>
                <a:noFill/>
              </a:ln>
            </c:spPr>
          </c:dPt>
          <c:dPt>
            <c:idx val="5"/>
            <c:spPr>
              <a:solidFill>
                <a:srgbClr val="818183"/>
              </a:solidFill>
              <a:ln>
                <a:noFill/>
              </a:ln>
            </c:spPr>
          </c:dPt>
          <c:dPt>
            <c:idx val="6"/>
            <c:spPr>
              <a:solidFill>
                <a:srgbClr val="646e17"/>
              </a:solidFill>
              <a:ln>
                <a:noFill/>
              </a:ln>
            </c:spPr>
          </c:dPt>
          <c:dPt>
            <c:idx val="7"/>
            <c:spPr>
              <a:solidFill>
                <a:srgbClr val="893014"/>
              </a:solidFill>
              <a:ln>
                <a:noFill/>
              </a:ln>
            </c:spPr>
          </c:dPt>
          <c:dPt>
            <c:idx val="8"/>
            <c:spPr>
              <a:solidFill>
                <a:srgbClr val="985f00"/>
              </a:solidFill>
              <a:ln>
                <a:noFill/>
              </a:ln>
            </c:spPr>
          </c:dPt>
          <c:dPt>
            <c:idx val="9"/>
            <c:spPr>
              <a:solidFill>
                <a:srgbClr val="27536b"/>
              </a:solidFill>
              <a:ln>
                <a:noFill/>
              </a:ln>
            </c:spPr>
          </c:dPt>
          <c:dPt>
            <c:idx val="10"/>
            <c:spPr>
              <a:solidFill>
                <a:srgbClr val="8d8b1f"/>
              </a:solidFill>
              <a:ln>
                <a:noFill/>
              </a:ln>
            </c:spPr>
          </c:dPt>
          <c:dPt>
            <c:idx val="11"/>
            <c:spPr>
              <a:solidFill>
                <a:srgbClr val="4d4d4f"/>
              </a:solidFill>
              <a:ln>
                <a:noFill/>
              </a:ln>
            </c:spPr>
          </c:dPt>
          <c:dPt>
            <c:idx val="12"/>
            <c:spPr>
              <a:solidFill>
                <a:srgbClr val="c5d741"/>
              </a:solidFill>
              <a:ln>
                <a:noFill/>
              </a:ln>
            </c:spPr>
          </c:dPt>
          <c:dPt>
            <c:idx val="13"/>
            <c:spPr>
              <a:solidFill>
                <a:srgbClr val="e57552"/>
              </a:solidFill>
              <a:ln>
                <a:noFill/>
              </a:ln>
            </c:spPr>
          </c:dPt>
          <c:dLbls>
            <c:dLbl>
              <c:idx val="0"/>
              <c:dLblPos val="bestFit"/>
              <c:showLegendKey val="0"/>
              <c:showVal val="0"/>
              <c:showCatName val="1"/>
              <c:showSerName val="0"/>
              <c:showPercent val="1"/>
            </c:dLbl>
            <c:dLbl>
              <c:idx val="1"/>
              <c:dLblPos val="bestFit"/>
              <c:showLegendKey val="0"/>
              <c:showVal val="0"/>
              <c:showCatName val="1"/>
              <c:showSerName val="0"/>
              <c:showPercent val="1"/>
            </c:dLbl>
            <c:dLbl>
              <c:idx val="2"/>
              <c:dLblPos val="bestFit"/>
              <c:showLegendKey val="0"/>
              <c:showVal val="0"/>
              <c:showCatName val="1"/>
              <c:showSerName val="0"/>
              <c:showPercent val="1"/>
            </c:dLbl>
            <c:dLbl>
              <c:idx val="3"/>
              <c:dLblPos val="bestFit"/>
              <c:showLegendKey val="0"/>
              <c:showVal val="0"/>
              <c:showCatName val="1"/>
              <c:showSerName val="0"/>
              <c:showPercent val="1"/>
            </c:dLbl>
            <c:dLbl>
              <c:idx val="4"/>
              <c:dLblPos val="bestFit"/>
              <c:showLegendKey val="0"/>
              <c:showVal val="0"/>
              <c:showCatName val="1"/>
              <c:showSerName val="0"/>
              <c:showPercent val="1"/>
            </c:dLbl>
            <c:dLbl>
              <c:idx val="5"/>
              <c:dLblPos val="bestFit"/>
              <c:showLegendKey val="0"/>
              <c:showVal val="0"/>
              <c:showCatName val="1"/>
              <c:showSerName val="0"/>
              <c:showPercent val="1"/>
            </c:dLbl>
            <c:dLbl>
              <c:idx val="6"/>
              <c:dLblPos val="bestFit"/>
              <c:showLegendKey val="0"/>
              <c:showVal val="0"/>
              <c:showCatName val="1"/>
              <c:showSerName val="0"/>
              <c:showPercent val="1"/>
            </c:dLbl>
            <c:dLbl>
              <c:idx val="7"/>
              <c:dLblPos val="bestFit"/>
              <c:showLegendKey val="0"/>
              <c:showVal val="0"/>
              <c:showCatName val="1"/>
              <c:showSerName val="0"/>
              <c:showPercent val="1"/>
            </c:dLbl>
            <c:dLbl>
              <c:idx val="8"/>
              <c:dLblPos val="bestFit"/>
              <c:showLegendKey val="0"/>
              <c:showVal val="0"/>
              <c:showCatName val="1"/>
              <c:showSerName val="0"/>
              <c:showPercent val="1"/>
            </c:dLbl>
            <c:dLbl>
              <c:idx val="9"/>
              <c:dLblPos val="bestFit"/>
              <c:showLegendKey val="0"/>
              <c:showVal val="0"/>
              <c:showCatName val="1"/>
              <c:showSerName val="0"/>
              <c:showPercent val="1"/>
            </c:dLbl>
            <c:dLbl>
              <c:idx val="10"/>
              <c:dLblPos val="bestFit"/>
              <c:showLegendKey val="0"/>
              <c:showVal val="0"/>
              <c:showCatName val="1"/>
              <c:showSerName val="0"/>
              <c:showPercent val="1"/>
            </c:dLbl>
            <c:dLbl>
              <c:idx val="11"/>
              <c:dLblPos val="bestFit"/>
              <c:showLegendKey val="0"/>
              <c:showVal val="0"/>
              <c:showCatName val="1"/>
              <c:showSerName val="0"/>
              <c:showPercent val="1"/>
            </c:dLbl>
            <c:dLbl>
              <c:idx val="12"/>
              <c:dLblPos val="bestFit"/>
              <c:showLegendKey val="0"/>
              <c:showVal val="0"/>
              <c:showCatName val="1"/>
              <c:showSerName val="0"/>
              <c:showPercent val="1"/>
            </c:dLbl>
            <c:dLbl>
              <c:idx val="13"/>
              <c:dLblPos val="bestFit"/>
              <c:showLegendKey val="0"/>
              <c:showVal val="0"/>
              <c:showCatName val="1"/>
              <c:showSerName val="0"/>
              <c:showPercent val="1"/>
            </c:dLbl>
            <c:dLblPos val="outEnd"/>
            <c:showLegendKey val="0"/>
            <c:showVal val="0"/>
            <c:showCatName val="1"/>
            <c:showSerName val="0"/>
            <c:showPercent val="1"/>
            <c:showLeaderLines val="0"/>
          </c:dLbls>
          <c:cat>
            <c:strRef>
              <c:f>categories</c:f>
              <c:strCache>
                <c:ptCount val="14"/>
                <c:pt idx="0">
                  <c:v>film</c:v>
                </c:pt>
                <c:pt idx="1">
                  <c:v>PE-HD</c:v>
                </c:pt>
                <c:pt idx="2">
                  <c:v>PP</c:v>
                </c:pt>
                <c:pt idx="3">
                  <c:v>PET bottles</c:v>
                </c:pt>
                <c:pt idx="4">
                  <c:v>PET trays</c:v>
                </c:pt>
                <c:pt idx="5">
                  <c:v>PS</c:v>
                </c:pt>
                <c:pt idx="6">
                  <c:v>black</c:v>
                </c:pt>
                <c:pt idx="7">
                  <c:v>Fe</c:v>
                </c:pt>
                <c:pt idx="8">
                  <c:v>Al</c:v>
                </c:pt>
                <c:pt idx="9">
                  <c:v>Paper+cardboard</c:v>
                </c:pt>
                <c:pt idx="10">
                  <c:v>beverage carton</c:v>
                </c:pt>
                <c:pt idx="11">
                  <c:v>glass</c:v>
                </c:pt>
                <c:pt idx="12">
                  <c:v>fines/organic</c:v>
                </c:pt>
                <c:pt idx="13">
                  <c:v>rest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14"/>
                <c:pt idx="0">
                  <c:v>27.361552837798</c:v>
                </c:pt>
                <c:pt idx="1">
                  <c:v>2.21318731761697</c:v>
                </c:pt>
                <c:pt idx="2">
                  <c:v>3.98373717171055</c:v>
                </c:pt>
                <c:pt idx="3">
                  <c:v>13.7873372897472</c:v>
                </c:pt>
                <c:pt idx="4">
                  <c:v>0.655759205219843</c:v>
                </c:pt>
                <c:pt idx="5">
                  <c:v>0.147545821174465</c:v>
                </c:pt>
                <c:pt idx="6">
                  <c:v>0.983638807829765</c:v>
                </c:pt>
                <c:pt idx="7">
                  <c:v>5.8690448867176</c:v>
                </c:pt>
                <c:pt idx="8">
                  <c:v>1.6557919931801</c:v>
                </c:pt>
                <c:pt idx="9">
                  <c:v>33.0502639430801</c:v>
                </c:pt>
                <c:pt idx="10">
                  <c:v>2.04596872028591</c:v>
                </c:pt>
                <c:pt idx="11">
                  <c:v>8.24617200563953</c:v>
                </c:pt>
                <c:pt idx="12">
                  <c:v/>
                </c:pt>
                <c:pt idx="13">
                  <c:v/>
                </c:pt>
              </c:numCache>
            </c:numRef>
          </c:val>
        </c:ser>
        <c:firstSliceAng val="0"/>
      </c:pieChart>
      <c:spPr>
        <a:noFill/>
        <a:ln>
          <a:noFill/>
        </a:ln>
      </c:spPr>
    </c:plotArea>
    <c:plotVisOnly val="1"/>
    <c:dispBlanksAs val="gap"/>
  </c:chart>
  <c:spPr>
    <a:noFill/>
    <a:ln>
      <a:noFill/>
    </a:ln>
  </c:spPr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plotArea>
      <c:layout>
        <c:manualLayout>
          <c:layoutTarget val="inner"/>
          <c:xMode val="edge"/>
          <c:yMode val="edge"/>
          <c:x val="0.202411131767224"/>
          <c:y val="0.084736605132823"/>
          <c:w val="0.503633598107149"/>
          <c:h val="0.805042773525439"/>
        </c:manualLayout>
      </c:layout>
      <c:pieChart>
        <c:varyColors val="1"/>
        <c:ser>
          <c:idx val="0"/>
          <c:order val="0"/>
          <c:spPr>
            <a:solidFill>
              <a:srgbClr val="a6b727"/>
            </a:solidFill>
            <a:ln>
              <a:noFill/>
            </a:ln>
          </c:spPr>
          <c:explosion val="0"/>
          <c:dPt>
            <c:idx val="0"/>
            <c:spPr>
              <a:solidFill>
                <a:srgbClr val="a6b727"/>
              </a:solidFill>
              <a:ln>
                <a:noFill/>
              </a:ln>
            </c:spPr>
          </c:dPt>
          <c:dPt>
            <c:idx val="1"/>
            <c:spPr>
              <a:solidFill>
                <a:srgbClr val="df5327"/>
              </a:solidFill>
              <a:ln>
                <a:noFill/>
              </a:ln>
            </c:spPr>
          </c:dPt>
          <c:dPt>
            <c:idx val="2"/>
            <c:spPr>
              <a:solidFill>
                <a:srgbClr val="fe9e00"/>
              </a:solidFill>
              <a:ln>
                <a:noFill/>
              </a:ln>
            </c:spPr>
          </c:dPt>
          <c:dPt>
            <c:idx val="3"/>
            <c:spPr>
              <a:solidFill>
                <a:srgbClr val="418ab3"/>
              </a:solidFill>
              <a:ln>
                <a:noFill/>
              </a:ln>
            </c:spPr>
          </c:dPt>
          <c:dPt>
            <c:idx val="4"/>
            <c:spPr>
              <a:solidFill>
                <a:srgbClr val="d7d447"/>
              </a:solidFill>
              <a:ln>
                <a:noFill/>
              </a:ln>
            </c:spPr>
          </c:dPt>
          <c:dPt>
            <c:idx val="5"/>
            <c:spPr>
              <a:solidFill>
                <a:srgbClr val="818183"/>
              </a:solidFill>
              <a:ln>
                <a:noFill/>
              </a:ln>
            </c:spPr>
          </c:dPt>
          <c:dPt>
            <c:idx val="6"/>
            <c:spPr>
              <a:solidFill>
                <a:srgbClr val="646e17"/>
              </a:solidFill>
              <a:ln>
                <a:noFill/>
              </a:ln>
            </c:spPr>
          </c:dPt>
          <c:dPt>
            <c:idx val="7"/>
            <c:spPr>
              <a:solidFill>
                <a:srgbClr val="893014"/>
              </a:solidFill>
              <a:ln>
                <a:noFill/>
              </a:ln>
            </c:spPr>
          </c:dPt>
          <c:dPt>
            <c:idx val="8"/>
            <c:spPr>
              <a:solidFill>
                <a:srgbClr val="985f00"/>
              </a:solidFill>
              <a:ln>
                <a:noFill/>
              </a:ln>
            </c:spPr>
          </c:dPt>
          <c:dPt>
            <c:idx val="9"/>
            <c:spPr>
              <a:solidFill>
                <a:srgbClr val="27536b"/>
              </a:solidFill>
              <a:ln>
                <a:noFill/>
              </a:ln>
            </c:spPr>
          </c:dPt>
          <c:dPt>
            <c:idx val="10"/>
            <c:spPr>
              <a:solidFill>
                <a:srgbClr val="8d8b1f"/>
              </a:solidFill>
              <a:ln>
                <a:noFill/>
              </a:ln>
            </c:spPr>
          </c:dPt>
          <c:dPt>
            <c:idx val="11"/>
            <c:spPr>
              <a:solidFill>
                <a:srgbClr val="4d4d4f"/>
              </a:solidFill>
              <a:ln>
                <a:noFill/>
              </a:ln>
            </c:spPr>
          </c:dPt>
          <c:dPt>
            <c:idx val="12"/>
            <c:spPr>
              <a:solidFill>
                <a:srgbClr val="c5d741"/>
              </a:solidFill>
              <a:ln>
                <a:noFill/>
              </a:ln>
            </c:spPr>
          </c:dPt>
          <c:dPt>
            <c:idx val="13"/>
            <c:spPr>
              <a:solidFill>
                <a:srgbClr val="e57552"/>
              </a:solidFill>
              <a:ln>
                <a:noFill/>
              </a:ln>
            </c:spPr>
          </c:dPt>
          <c:dLbls>
            <c:dLbl>
              <c:idx val="0"/>
              <c:dLblPos val="bestFit"/>
              <c:showLegendKey val="0"/>
              <c:showVal val="0"/>
              <c:showCatName val="1"/>
              <c:showSerName val="0"/>
              <c:showPercent val="1"/>
            </c:dLbl>
            <c:dLbl>
              <c:idx val="1"/>
              <c:dLblPos val="bestFit"/>
              <c:showLegendKey val="0"/>
              <c:showVal val="0"/>
              <c:showCatName val="1"/>
              <c:showSerName val="0"/>
              <c:showPercent val="1"/>
            </c:dLbl>
            <c:dLbl>
              <c:idx val="2"/>
              <c:dLblPos val="bestFit"/>
              <c:showLegendKey val="0"/>
              <c:showVal val="0"/>
              <c:showCatName val="1"/>
              <c:showSerName val="0"/>
              <c:showPercent val="1"/>
            </c:dLbl>
            <c:dLbl>
              <c:idx val="3"/>
              <c:dLblPos val="bestFit"/>
              <c:showLegendKey val="0"/>
              <c:showVal val="0"/>
              <c:showCatName val="1"/>
              <c:showSerName val="0"/>
              <c:showPercent val="1"/>
            </c:dLbl>
            <c:dLbl>
              <c:idx val="4"/>
              <c:dLblPos val="bestFit"/>
              <c:showLegendKey val="0"/>
              <c:showVal val="0"/>
              <c:showCatName val="1"/>
              <c:showSerName val="0"/>
              <c:showPercent val="1"/>
            </c:dLbl>
            <c:dLbl>
              <c:idx val="5"/>
              <c:dLblPos val="bestFit"/>
              <c:showLegendKey val="0"/>
              <c:showVal val="0"/>
              <c:showCatName val="1"/>
              <c:showSerName val="0"/>
              <c:showPercent val="1"/>
            </c:dLbl>
            <c:dLbl>
              <c:idx val="6"/>
              <c:dLblPos val="bestFit"/>
              <c:showLegendKey val="0"/>
              <c:showVal val="0"/>
              <c:showCatName val="1"/>
              <c:showSerName val="0"/>
              <c:showPercent val="1"/>
            </c:dLbl>
            <c:dLbl>
              <c:idx val="7"/>
              <c:dLblPos val="bestFit"/>
              <c:showLegendKey val="0"/>
              <c:showVal val="0"/>
              <c:showCatName val="1"/>
              <c:showSerName val="0"/>
              <c:showPercent val="1"/>
            </c:dLbl>
            <c:dLbl>
              <c:idx val="8"/>
              <c:dLblPos val="bestFit"/>
              <c:showLegendKey val="0"/>
              <c:showVal val="0"/>
              <c:showCatName val="1"/>
              <c:showSerName val="0"/>
              <c:showPercent val="1"/>
            </c:dLbl>
            <c:dLbl>
              <c:idx val="9"/>
              <c:dLblPos val="bestFit"/>
              <c:showLegendKey val="0"/>
              <c:showVal val="0"/>
              <c:showCatName val="1"/>
              <c:showSerName val="0"/>
              <c:showPercent val="1"/>
            </c:dLbl>
            <c:dLbl>
              <c:idx val="10"/>
              <c:dLblPos val="bestFit"/>
              <c:showLegendKey val="0"/>
              <c:showVal val="0"/>
              <c:showCatName val="1"/>
              <c:showSerName val="0"/>
              <c:showPercent val="1"/>
            </c:dLbl>
            <c:dLbl>
              <c:idx val="11"/>
              <c:dLblPos val="bestFit"/>
              <c:showLegendKey val="0"/>
              <c:showVal val="0"/>
              <c:showCatName val="1"/>
              <c:showSerName val="0"/>
              <c:showPercent val="1"/>
            </c:dLbl>
            <c:dLbl>
              <c:idx val="12"/>
              <c:dLblPos val="bestFit"/>
              <c:showLegendKey val="0"/>
              <c:showVal val="0"/>
              <c:showCatName val="1"/>
              <c:showSerName val="0"/>
              <c:showPercent val="1"/>
            </c:dLbl>
            <c:dLbl>
              <c:idx val="13"/>
              <c:dLblPos val="bestFit"/>
              <c:showLegendKey val="0"/>
              <c:showVal val="0"/>
              <c:showCatName val="1"/>
              <c:showSerName val="0"/>
              <c:showPercent val="1"/>
            </c:dLbl>
            <c:dLblPos val="outEnd"/>
            <c:showLegendKey val="0"/>
            <c:showVal val="0"/>
            <c:showCatName val="1"/>
            <c:showSerName val="0"/>
            <c:showPercent val="1"/>
            <c:showLeaderLines val="0"/>
          </c:dLbls>
          <c:cat>
            <c:strRef>
              <c:f>categories</c:f>
              <c:strCache>
                <c:ptCount val="14"/>
                <c:pt idx="0">
                  <c:v>film</c:v>
                </c:pt>
                <c:pt idx="1">
                  <c:v>PE-HD</c:v>
                </c:pt>
                <c:pt idx="2">
                  <c:v>PP</c:v>
                </c:pt>
                <c:pt idx="3">
                  <c:v>PET bottles</c:v>
                </c:pt>
                <c:pt idx="4">
                  <c:v>PET trays</c:v>
                </c:pt>
                <c:pt idx="5">
                  <c:v>PS</c:v>
                </c:pt>
                <c:pt idx="6">
                  <c:v>black</c:v>
                </c:pt>
                <c:pt idx="7">
                  <c:v>Fe</c:v>
                </c:pt>
                <c:pt idx="8">
                  <c:v>Al</c:v>
                </c:pt>
                <c:pt idx="9">
                  <c:v>Paper+cardboard</c:v>
                </c:pt>
                <c:pt idx="10">
                  <c:v>beverage carton</c:v>
                </c:pt>
                <c:pt idx="11">
                  <c:v>glass</c:v>
                </c:pt>
                <c:pt idx="12">
                  <c:v>fines/organic</c:v>
                </c:pt>
                <c:pt idx="13">
                  <c:v>rest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14"/>
                <c:pt idx="0">
                  <c:v>0.0505333017302678</c:v>
                </c:pt>
                <c:pt idx="1">
                  <c:v>0.0036501540649443</c:v>
                </c:pt>
                <c:pt idx="2">
                  <c:v>0.0113296989808011</c:v>
                </c:pt>
                <c:pt idx="3">
                  <c:v>0.0256458876511022</c:v>
                </c:pt>
                <c:pt idx="4">
                  <c:v>0.0014221379473809</c:v>
                </c:pt>
                <c:pt idx="5">
                  <c:v>0.000284427589476179</c:v>
                </c:pt>
                <c:pt idx="6">
                  <c:v>0.00308129888599194</c:v>
                </c:pt>
                <c:pt idx="7">
                  <c:v>0.0203839772457928</c:v>
                </c:pt>
                <c:pt idx="8">
                  <c:v>0.00540412420004741</c:v>
                </c:pt>
                <c:pt idx="9">
                  <c:v>0.0458876511021569</c:v>
                </c:pt>
                <c:pt idx="10">
                  <c:v>0.00602038397724579</c:v>
                </c:pt>
                <c:pt idx="11">
                  <c:v>0.0147428300545153</c:v>
                </c:pt>
                <c:pt idx="12">
                  <c:v>0.472576439914672</c:v>
                </c:pt>
                <c:pt idx="13">
                  <c:v>0.339037686655606</c:v>
                </c:pt>
              </c:numCache>
            </c:numRef>
          </c:val>
        </c:ser>
        <c:firstSliceAng val="0"/>
      </c:pieChart>
      <c:spPr>
        <a:noFill/>
        <a:ln>
          <a:noFill/>
        </a:ln>
      </c:spPr>
    </c:plotArea>
    <c:plotVisOnly val="1"/>
    <c:dispBlanksAs val="gap"/>
  </c:chart>
  <c:spPr>
    <a:noFill/>
    <a:ln>
      <a:noFill/>
    </a:ln>
  </c:spPr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plotArea>
      <c:layout>
        <c:manualLayout>
          <c:layoutTarget val="inner"/>
          <c:xMode val="edge"/>
          <c:yMode val="edge"/>
          <c:x val="0.153859447004608"/>
          <c:y val="0.103030838561456"/>
          <c:w val="0.525633640552995"/>
          <c:h val="0.806309092515684"/>
        </c:manualLayout>
      </c:layout>
      <c:pieChart>
        <c:varyColors val="1"/>
        <c:ser>
          <c:idx val="0"/>
          <c:order val="0"/>
          <c:spPr>
            <a:solidFill>
              <a:srgbClr val="a6b727"/>
            </a:solidFill>
            <a:ln>
              <a:noFill/>
            </a:ln>
          </c:spPr>
          <c:explosion val="0"/>
          <c:dPt>
            <c:idx val="0"/>
            <c:spPr>
              <a:solidFill>
                <a:srgbClr val="a6b727"/>
              </a:solidFill>
              <a:ln>
                <a:noFill/>
              </a:ln>
            </c:spPr>
          </c:dPt>
          <c:dPt>
            <c:idx val="1"/>
            <c:spPr>
              <a:solidFill>
                <a:srgbClr val="df5327"/>
              </a:solidFill>
              <a:ln>
                <a:noFill/>
              </a:ln>
            </c:spPr>
          </c:dPt>
          <c:dPt>
            <c:idx val="2"/>
            <c:spPr>
              <a:solidFill>
                <a:srgbClr val="fe9e00"/>
              </a:solidFill>
              <a:ln>
                <a:noFill/>
              </a:ln>
            </c:spPr>
          </c:dPt>
          <c:dPt>
            <c:idx val="3"/>
            <c:spPr>
              <a:solidFill>
                <a:srgbClr val="418ab3"/>
              </a:solidFill>
              <a:ln>
                <a:noFill/>
              </a:ln>
            </c:spPr>
          </c:dPt>
          <c:dPt>
            <c:idx val="4"/>
            <c:spPr>
              <a:solidFill>
                <a:srgbClr val="d7d447"/>
              </a:solidFill>
              <a:ln>
                <a:noFill/>
              </a:ln>
            </c:spPr>
          </c:dPt>
          <c:dPt>
            <c:idx val="5"/>
            <c:spPr>
              <a:solidFill>
                <a:srgbClr val="818183"/>
              </a:solidFill>
              <a:ln>
                <a:noFill/>
              </a:ln>
            </c:spPr>
          </c:dPt>
          <c:dPt>
            <c:idx val="6"/>
            <c:spPr>
              <a:solidFill>
                <a:srgbClr val="646e17"/>
              </a:solidFill>
              <a:ln>
                <a:noFill/>
              </a:ln>
            </c:spPr>
          </c:dPt>
          <c:dPt>
            <c:idx val="7"/>
            <c:spPr>
              <a:solidFill>
                <a:srgbClr val="893014"/>
              </a:solidFill>
              <a:ln>
                <a:noFill/>
              </a:ln>
            </c:spPr>
          </c:dPt>
          <c:dPt>
            <c:idx val="8"/>
            <c:spPr>
              <a:solidFill>
                <a:srgbClr val="985f00"/>
              </a:solidFill>
              <a:ln>
                <a:noFill/>
              </a:ln>
            </c:spPr>
          </c:dPt>
          <c:dPt>
            <c:idx val="9"/>
            <c:spPr>
              <a:solidFill>
                <a:srgbClr val="27536b"/>
              </a:solidFill>
              <a:ln>
                <a:noFill/>
              </a:ln>
            </c:spPr>
          </c:dPt>
          <c:dPt>
            <c:idx val="10"/>
            <c:spPr>
              <a:solidFill>
                <a:srgbClr val="8d8b1f"/>
              </a:solidFill>
              <a:ln>
                <a:noFill/>
              </a:ln>
            </c:spPr>
          </c:dPt>
          <c:dPt>
            <c:idx val="11"/>
            <c:spPr>
              <a:solidFill>
                <a:srgbClr val="4d4d4f"/>
              </a:solidFill>
              <a:ln>
                <a:noFill/>
              </a:ln>
            </c:spPr>
          </c:dPt>
          <c:dLbls>
            <c:dLbl>
              <c:idx val="0"/>
              <c:dLblPos val="bestFit"/>
              <c:showLegendKey val="0"/>
              <c:showVal val="0"/>
              <c:showCatName val="1"/>
              <c:showSerName val="0"/>
              <c:showPercent val="1"/>
            </c:dLbl>
            <c:dLbl>
              <c:idx val="1"/>
              <c:dLblPos val="bestFit"/>
              <c:showLegendKey val="0"/>
              <c:showVal val="0"/>
              <c:showCatName val="1"/>
              <c:showSerName val="0"/>
              <c:showPercent val="1"/>
            </c:dLbl>
            <c:dLbl>
              <c:idx val="2"/>
              <c:dLblPos val="bestFit"/>
              <c:showLegendKey val="0"/>
              <c:showVal val="0"/>
              <c:showCatName val="1"/>
              <c:showSerName val="0"/>
              <c:showPercent val="1"/>
            </c:dLbl>
            <c:dLbl>
              <c:idx val="3"/>
              <c:dLblPos val="bestFit"/>
              <c:showLegendKey val="0"/>
              <c:showVal val="0"/>
              <c:showCatName val="1"/>
              <c:showSerName val="0"/>
              <c:showPercent val="1"/>
            </c:dLbl>
            <c:dLbl>
              <c:idx val="4"/>
              <c:dLblPos val="bestFit"/>
              <c:showLegendKey val="0"/>
              <c:showVal val="0"/>
              <c:showCatName val="1"/>
              <c:showSerName val="0"/>
              <c:showPercent val="1"/>
            </c:dLbl>
            <c:dLbl>
              <c:idx val="5"/>
              <c:dLblPos val="bestFit"/>
              <c:showLegendKey val="0"/>
              <c:showVal val="0"/>
              <c:showCatName val="1"/>
              <c:showSerName val="0"/>
              <c:showPercent val="1"/>
            </c:dLbl>
            <c:dLbl>
              <c:idx val="6"/>
              <c:dLblPos val="bestFit"/>
              <c:showLegendKey val="0"/>
              <c:showVal val="0"/>
              <c:showCatName val="1"/>
              <c:showSerName val="0"/>
              <c:showPercent val="1"/>
            </c:dLbl>
            <c:dLbl>
              <c:idx val="7"/>
              <c:dLblPos val="bestFit"/>
              <c:showLegendKey val="0"/>
              <c:showVal val="0"/>
              <c:showCatName val="1"/>
              <c:showSerName val="0"/>
              <c:showPercent val="1"/>
            </c:dLbl>
            <c:dLbl>
              <c:idx val="8"/>
              <c:dLblPos val="bestFit"/>
              <c:showLegendKey val="0"/>
              <c:showVal val="0"/>
              <c:showCatName val="1"/>
              <c:showSerName val="0"/>
              <c:showPercent val="1"/>
            </c:dLbl>
            <c:dLbl>
              <c:idx val="9"/>
              <c:dLblPos val="bestFit"/>
              <c:showLegendKey val="0"/>
              <c:showVal val="0"/>
              <c:showCatName val="1"/>
              <c:showSerName val="0"/>
              <c:showPercent val="1"/>
            </c:dLbl>
            <c:dLbl>
              <c:idx val="10"/>
              <c:dLblPos val="bestFit"/>
              <c:showLegendKey val="0"/>
              <c:showVal val="0"/>
              <c:showCatName val="1"/>
              <c:showSerName val="0"/>
              <c:showPercent val="1"/>
            </c:dLbl>
            <c:dLbl>
              <c:idx val="11"/>
              <c:dLblPos val="bestFit"/>
              <c:showLegendKey val="0"/>
              <c:showVal val="0"/>
              <c:showCatName val="1"/>
              <c:showSerName val="0"/>
              <c:showPercent val="1"/>
            </c:dLbl>
            <c:dLblPos val="outEnd"/>
            <c:showLegendKey val="0"/>
            <c:showVal val="0"/>
            <c:showCatName val="1"/>
            <c:showSerName val="0"/>
            <c:showPercent val="1"/>
            <c:showLeaderLines val="0"/>
          </c:dLbls>
          <c:cat>
            <c:strRef>
              <c:f>categories</c:f>
              <c:strCache>
                <c:ptCount val="12"/>
                <c:pt idx="0">
                  <c:v>film</c:v>
                </c:pt>
                <c:pt idx="1">
                  <c:v>PE-HD</c:v>
                </c:pt>
                <c:pt idx="2">
                  <c:v>PP</c:v>
                </c:pt>
                <c:pt idx="3">
                  <c:v>PET bottles</c:v>
                </c:pt>
                <c:pt idx="4">
                  <c:v>PET trays</c:v>
                </c:pt>
                <c:pt idx="5">
                  <c:v>PS</c:v>
                </c:pt>
                <c:pt idx="6">
                  <c:v>black</c:v>
                </c:pt>
                <c:pt idx="7">
                  <c:v>Fe</c:v>
                </c:pt>
                <c:pt idx="8">
                  <c:v>Al</c:v>
                </c:pt>
                <c:pt idx="9">
                  <c:v>Paper+cardboard</c:v>
                </c:pt>
                <c:pt idx="10">
                  <c:v>beverage carton</c:v>
                </c:pt>
                <c:pt idx="11">
                  <c:v>glass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12"/>
                <c:pt idx="0">
                  <c:v>26.8243583291394</c:v>
                </c:pt>
                <c:pt idx="1">
                  <c:v>1.93759436336185</c:v>
                </c:pt>
                <c:pt idx="2">
                  <c:v>6.0140915953699</c:v>
                </c:pt>
                <c:pt idx="3">
                  <c:v>13.6134876698541</c:v>
                </c:pt>
                <c:pt idx="4">
                  <c:v>0.754906894816306</c:v>
                </c:pt>
                <c:pt idx="5">
                  <c:v>0.150981378963261</c:v>
                </c:pt>
                <c:pt idx="6">
                  <c:v>1.63563160543533</c:v>
                </c:pt>
                <c:pt idx="7">
                  <c:v>10.8203321590337</c:v>
                </c:pt>
                <c:pt idx="8">
                  <c:v>2.86864620030196</c:v>
                </c:pt>
                <c:pt idx="9">
                  <c:v>24.3583291394061</c:v>
                </c:pt>
                <c:pt idx="10">
                  <c:v>3.19577252138903</c:v>
                </c:pt>
                <c:pt idx="11">
                  <c:v>7.82586814292904</c:v>
                </c:pt>
              </c:numCache>
            </c:numRef>
          </c:val>
        </c:ser>
        <c:firstSliceAng val="0"/>
      </c:pieChart>
      <c:spPr>
        <a:noFill/>
        <a:ln>
          <a:noFill/>
        </a:ln>
      </c:spPr>
    </c:plotArea>
    <c:plotVisOnly val="1"/>
    <c:dispBlanksAs val="gap"/>
  </c:chart>
  <c:spPr>
    <a:noFill/>
    <a:ln>
      <a:noFill/>
    </a:ln>
  </c:spPr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plotArea>
      <c:pieChart>
        <c:varyColors val="1"/>
        <c:ser>
          <c:idx val="0"/>
          <c:order val="0"/>
          <c:spPr>
            <a:solidFill>
              <a:srgbClr val="a6b727"/>
            </a:solidFill>
            <a:ln>
              <a:noFill/>
            </a:ln>
          </c:spPr>
          <c:explosion val="0"/>
          <c:dPt>
            <c:idx val="0"/>
            <c:spPr>
              <a:solidFill>
                <a:srgbClr val="a6b727"/>
              </a:solidFill>
              <a:ln>
                <a:noFill/>
              </a:ln>
            </c:spPr>
          </c:dPt>
          <c:dPt>
            <c:idx val="1"/>
            <c:spPr>
              <a:solidFill>
                <a:srgbClr val="df5327"/>
              </a:solidFill>
              <a:ln>
                <a:noFill/>
              </a:ln>
            </c:spPr>
          </c:dPt>
          <c:dPt>
            <c:idx val="2"/>
            <c:spPr>
              <a:solidFill>
                <a:srgbClr val="fe9e00"/>
              </a:solidFill>
              <a:ln>
                <a:noFill/>
              </a:ln>
            </c:spPr>
          </c:dPt>
          <c:dPt>
            <c:idx val="3"/>
            <c:spPr>
              <a:solidFill>
                <a:srgbClr val="418ab3"/>
              </a:solidFill>
              <a:ln>
                <a:noFill/>
              </a:ln>
            </c:spPr>
          </c:dPt>
          <c:dPt>
            <c:idx val="4"/>
            <c:spPr>
              <a:solidFill>
                <a:srgbClr val="d7d447"/>
              </a:solidFill>
              <a:ln>
                <a:noFill/>
              </a:ln>
            </c:spPr>
          </c:dPt>
          <c:dPt>
            <c:idx val="5"/>
            <c:spPr>
              <a:solidFill>
                <a:srgbClr val="818183"/>
              </a:solidFill>
              <a:ln>
                <a:noFill/>
              </a:ln>
            </c:spPr>
          </c:dPt>
          <c:dPt>
            <c:idx val="6"/>
            <c:spPr>
              <a:solidFill>
                <a:srgbClr val="646e17"/>
              </a:solidFill>
              <a:ln>
                <a:noFill/>
              </a:ln>
            </c:spPr>
          </c:dPt>
          <c:dPt>
            <c:idx val="7"/>
            <c:spPr>
              <a:solidFill>
                <a:srgbClr val="893014"/>
              </a:solidFill>
              <a:ln>
                <a:noFill/>
              </a:ln>
            </c:spPr>
          </c:dPt>
          <c:dPt>
            <c:idx val="8"/>
            <c:spPr>
              <a:solidFill>
                <a:srgbClr val="985f00"/>
              </a:solidFill>
              <a:ln>
                <a:noFill/>
              </a:ln>
            </c:spPr>
          </c:dPt>
          <c:dPt>
            <c:idx val="9"/>
            <c:spPr>
              <a:solidFill>
                <a:srgbClr val="27536b"/>
              </a:solidFill>
              <a:ln>
                <a:noFill/>
              </a:ln>
            </c:spPr>
          </c:dPt>
          <c:dPt>
            <c:idx val="10"/>
            <c:spPr>
              <a:solidFill>
                <a:srgbClr val="8d8b1f"/>
              </a:solidFill>
              <a:ln>
                <a:noFill/>
              </a:ln>
            </c:spPr>
          </c:dPt>
          <c:dPt>
            <c:idx val="11"/>
            <c:spPr>
              <a:solidFill>
                <a:srgbClr val="4d4d4f"/>
              </a:solidFill>
              <a:ln>
                <a:noFill/>
              </a:ln>
            </c:spPr>
          </c:dPt>
          <c:dPt>
            <c:idx val="12"/>
            <c:spPr>
              <a:solidFill>
                <a:srgbClr val="c5d741"/>
              </a:solidFill>
              <a:ln>
                <a:noFill/>
              </a:ln>
            </c:spPr>
          </c:dPt>
          <c:dPt>
            <c:idx val="13"/>
            <c:spPr>
              <a:solidFill>
                <a:srgbClr val="e57552"/>
              </a:solidFill>
              <a:ln>
                <a:noFill/>
              </a:ln>
            </c:spPr>
          </c:dPt>
          <c:dLbls>
            <c:dLbl>
              <c:idx val="0"/>
              <c:dLblPos val="bestFit"/>
              <c:showLegendKey val="0"/>
              <c:showVal val="0"/>
              <c:showCatName val="1"/>
              <c:showSerName val="0"/>
              <c:showPercent val="1"/>
            </c:dLbl>
            <c:dLbl>
              <c:idx val="1"/>
              <c:dLblPos val="bestFit"/>
              <c:showLegendKey val="0"/>
              <c:showVal val="0"/>
              <c:showCatName val="1"/>
              <c:showSerName val="0"/>
              <c:showPercent val="1"/>
            </c:dLbl>
            <c:dLbl>
              <c:idx val="2"/>
              <c:dLblPos val="bestFit"/>
              <c:showLegendKey val="0"/>
              <c:showVal val="0"/>
              <c:showCatName val="1"/>
              <c:showSerName val="0"/>
              <c:showPercent val="1"/>
            </c:dLbl>
            <c:dLbl>
              <c:idx val="3"/>
              <c:dLblPos val="bestFit"/>
              <c:showLegendKey val="0"/>
              <c:showVal val="0"/>
              <c:showCatName val="1"/>
              <c:showSerName val="0"/>
              <c:showPercent val="1"/>
            </c:dLbl>
            <c:dLbl>
              <c:idx val="4"/>
              <c:dLblPos val="bestFit"/>
              <c:showLegendKey val="0"/>
              <c:showVal val="0"/>
              <c:showCatName val="1"/>
              <c:showSerName val="0"/>
              <c:showPercent val="1"/>
            </c:dLbl>
            <c:dLbl>
              <c:idx val="5"/>
              <c:dLblPos val="bestFit"/>
              <c:showLegendKey val="0"/>
              <c:showVal val="0"/>
              <c:showCatName val="1"/>
              <c:showSerName val="0"/>
              <c:showPercent val="1"/>
            </c:dLbl>
            <c:dLbl>
              <c:idx val="6"/>
              <c:dLblPos val="bestFit"/>
              <c:showLegendKey val="0"/>
              <c:showVal val="0"/>
              <c:showCatName val="1"/>
              <c:showSerName val="0"/>
              <c:showPercent val="1"/>
            </c:dLbl>
            <c:dLbl>
              <c:idx val="7"/>
              <c:dLblPos val="bestFit"/>
              <c:showLegendKey val="0"/>
              <c:showVal val="0"/>
              <c:showCatName val="1"/>
              <c:showSerName val="0"/>
              <c:showPercent val="1"/>
            </c:dLbl>
            <c:dLbl>
              <c:idx val="8"/>
              <c:dLblPos val="bestFit"/>
              <c:showLegendKey val="0"/>
              <c:showVal val="0"/>
              <c:showCatName val="1"/>
              <c:showSerName val="0"/>
              <c:showPercent val="1"/>
            </c:dLbl>
            <c:dLbl>
              <c:idx val="9"/>
              <c:dLblPos val="bestFit"/>
              <c:showLegendKey val="0"/>
              <c:showVal val="0"/>
              <c:showCatName val="1"/>
              <c:showSerName val="0"/>
              <c:showPercent val="1"/>
            </c:dLbl>
            <c:dLbl>
              <c:idx val="10"/>
              <c:dLblPos val="bestFit"/>
              <c:showLegendKey val="0"/>
              <c:showVal val="0"/>
              <c:showCatName val="1"/>
              <c:showSerName val="0"/>
              <c:showPercent val="1"/>
            </c:dLbl>
            <c:dLbl>
              <c:idx val="11"/>
              <c:dLblPos val="bestFit"/>
              <c:showLegendKey val="0"/>
              <c:showVal val="0"/>
              <c:showCatName val="1"/>
              <c:showSerName val="0"/>
              <c:showPercent val="1"/>
            </c:dLbl>
            <c:dLbl>
              <c:idx val="12"/>
              <c:dLblPos val="bestFit"/>
              <c:showLegendKey val="0"/>
              <c:showVal val="0"/>
              <c:showCatName val="1"/>
              <c:showSerName val="0"/>
              <c:showPercent val="1"/>
            </c:dLbl>
            <c:dLbl>
              <c:idx val="13"/>
              <c:dLblPos val="bestFit"/>
              <c:showLegendKey val="0"/>
              <c:showVal val="0"/>
              <c:showCatName val="1"/>
              <c:showSerName val="0"/>
              <c:showPercent val="1"/>
            </c:dLbl>
            <c:dLblPos val="outEnd"/>
            <c:showLegendKey val="0"/>
            <c:showVal val="0"/>
            <c:showCatName val="1"/>
            <c:showSerName val="0"/>
            <c:showPercent val="1"/>
            <c:showLeaderLines val="0"/>
          </c:dLbls>
          <c:cat>
            <c:strRef>
              <c:f>categories</c:f>
              <c:strCache>
                <c:ptCount val="14"/>
                <c:pt idx="0">
                  <c:v>film</c:v>
                </c:pt>
                <c:pt idx="1">
                  <c:v>PE-HD</c:v>
                </c:pt>
                <c:pt idx="2">
                  <c:v>PP</c:v>
                </c:pt>
                <c:pt idx="3">
                  <c:v>PET bottles</c:v>
                </c:pt>
                <c:pt idx="4">
                  <c:v>PET trays</c:v>
                </c:pt>
                <c:pt idx="5">
                  <c:v>PS</c:v>
                </c:pt>
                <c:pt idx="6">
                  <c:v>black</c:v>
                </c:pt>
                <c:pt idx="7">
                  <c:v>Fe</c:v>
                </c:pt>
                <c:pt idx="8">
                  <c:v>Al</c:v>
                </c:pt>
                <c:pt idx="9">
                  <c:v>Paper+cardboard</c:v>
                </c:pt>
                <c:pt idx="10">
                  <c:v>beverage carton</c:v>
                </c:pt>
                <c:pt idx="11">
                  <c:v>glass</c:v>
                </c:pt>
                <c:pt idx="12">
                  <c:v>fines/organic</c:v>
                </c:pt>
                <c:pt idx="13">
                  <c:v>rest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14"/>
                <c:pt idx="0">
                  <c:v>0.0749654802457923</c:v>
                </c:pt>
                <c:pt idx="1">
                  <c:v>0.00597438663286668</c:v>
                </c:pt>
                <c:pt idx="2">
                  <c:v>0.0117260651740706</c:v>
                </c:pt>
                <c:pt idx="3">
                  <c:v>0.0378119607801368</c:v>
                </c:pt>
                <c:pt idx="4">
                  <c:v>0.00183976249634468</c:v>
                </c:pt>
                <c:pt idx="5">
                  <c:v>0.000406684341297246</c:v>
                </c:pt>
                <c:pt idx="6">
                  <c:v>0.00295330295465857</c:v>
                </c:pt>
                <c:pt idx="7">
                  <c:v>0.0180296724641779</c:v>
                </c:pt>
                <c:pt idx="8">
                  <c:v>0.00501577354266603</c:v>
                </c:pt>
                <c:pt idx="9">
                  <c:v>0.087456499299922</c:v>
                </c:pt>
                <c:pt idx="10">
                  <c:v>0.00606346986953179</c:v>
                </c:pt>
                <c:pt idx="11">
                  <c:v>0.0224935172579405</c:v>
                </c:pt>
                <c:pt idx="12">
                  <c:v>0.427454291584926</c:v>
                </c:pt>
                <c:pt idx="13">
                  <c:v>0.297809133355669</c:v>
                </c:pt>
              </c:numCache>
            </c:numRef>
          </c:val>
        </c:ser>
        <c:firstSliceAng val="0"/>
      </c:pieChart>
      <c:spPr>
        <a:noFill/>
        <a:ln>
          <a:noFill/>
        </a:ln>
      </c:spPr>
    </c:plotArea>
    <c:plotVisOnly val="1"/>
    <c:dispBlanksAs val="gap"/>
  </c:chart>
  <c:spPr>
    <a:noFill/>
    <a:ln>
      <a:noFill/>
    </a:ln>
  </c:spPr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plotArea>
      <c:pieChart>
        <c:varyColors val="1"/>
        <c:ser>
          <c:idx val="0"/>
          <c:order val="0"/>
          <c:spPr>
            <a:solidFill>
              <a:srgbClr val="a6b727"/>
            </a:solidFill>
            <a:ln>
              <a:noFill/>
            </a:ln>
          </c:spPr>
          <c:explosion val="0"/>
          <c:dPt>
            <c:idx val="0"/>
            <c:spPr>
              <a:solidFill>
                <a:srgbClr val="a6b727"/>
              </a:solidFill>
              <a:ln>
                <a:noFill/>
              </a:ln>
            </c:spPr>
          </c:dPt>
          <c:dPt>
            <c:idx val="1"/>
            <c:spPr>
              <a:solidFill>
                <a:srgbClr val="df5327"/>
              </a:solidFill>
              <a:ln>
                <a:noFill/>
              </a:ln>
            </c:spPr>
          </c:dPt>
          <c:dPt>
            <c:idx val="2"/>
            <c:spPr>
              <a:solidFill>
                <a:srgbClr val="fe9e00"/>
              </a:solidFill>
              <a:ln>
                <a:noFill/>
              </a:ln>
            </c:spPr>
          </c:dPt>
          <c:dPt>
            <c:idx val="3"/>
            <c:spPr>
              <a:solidFill>
                <a:srgbClr val="418ab3"/>
              </a:solidFill>
              <a:ln>
                <a:noFill/>
              </a:ln>
            </c:spPr>
          </c:dPt>
          <c:dPt>
            <c:idx val="4"/>
            <c:spPr>
              <a:solidFill>
                <a:srgbClr val="d7d447"/>
              </a:solidFill>
              <a:ln>
                <a:noFill/>
              </a:ln>
            </c:spPr>
          </c:dPt>
          <c:dPt>
            <c:idx val="5"/>
            <c:spPr>
              <a:solidFill>
                <a:srgbClr val="818183"/>
              </a:solidFill>
              <a:ln>
                <a:noFill/>
              </a:ln>
            </c:spPr>
          </c:dPt>
          <c:dPt>
            <c:idx val="6"/>
            <c:spPr>
              <a:solidFill>
                <a:srgbClr val="646e17"/>
              </a:solidFill>
              <a:ln>
                <a:noFill/>
              </a:ln>
            </c:spPr>
          </c:dPt>
          <c:dPt>
            <c:idx val="7"/>
            <c:spPr>
              <a:solidFill>
                <a:srgbClr val="893014"/>
              </a:solidFill>
              <a:ln>
                <a:noFill/>
              </a:ln>
            </c:spPr>
          </c:dPt>
          <c:dPt>
            <c:idx val="8"/>
            <c:spPr>
              <a:solidFill>
                <a:srgbClr val="985f00"/>
              </a:solidFill>
              <a:ln>
                <a:noFill/>
              </a:ln>
            </c:spPr>
          </c:dPt>
          <c:dPt>
            <c:idx val="9"/>
            <c:spPr>
              <a:solidFill>
                <a:srgbClr val="27536b"/>
              </a:solidFill>
              <a:ln>
                <a:noFill/>
              </a:ln>
            </c:spPr>
          </c:dPt>
          <c:dPt>
            <c:idx val="10"/>
            <c:spPr>
              <a:solidFill>
                <a:srgbClr val="8d8b1f"/>
              </a:solidFill>
              <a:ln>
                <a:noFill/>
              </a:ln>
            </c:spPr>
          </c:dPt>
          <c:dPt>
            <c:idx val="11"/>
            <c:spPr>
              <a:solidFill>
                <a:srgbClr val="4d4d4f"/>
              </a:solidFill>
              <a:ln>
                <a:noFill/>
              </a:ln>
            </c:spPr>
          </c:dPt>
          <c:dLbls>
            <c:dLbl>
              <c:idx val="0"/>
              <c:dLblPos val="bestFit"/>
              <c:showLegendKey val="0"/>
              <c:showVal val="0"/>
              <c:showCatName val="1"/>
              <c:showSerName val="0"/>
              <c:showPercent val="1"/>
            </c:dLbl>
            <c:dLbl>
              <c:idx val="1"/>
              <c:dLblPos val="bestFit"/>
              <c:showLegendKey val="0"/>
              <c:showVal val="0"/>
              <c:showCatName val="1"/>
              <c:showSerName val="0"/>
              <c:showPercent val="1"/>
            </c:dLbl>
            <c:dLbl>
              <c:idx val="2"/>
              <c:dLblPos val="bestFit"/>
              <c:showLegendKey val="0"/>
              <c:showVal val="0"/>
              <c:showCatName val="1"/>
              <c:showSerName val="0"/>
              <c:showPercent val="1"/>
            </c:dLbl>
            <c:dLbl>
              <c:idx val="3"/>
              <c:dLblPos val="bestFit"/>
              <c:showLegendKey val="0"/>
              <c:showVal val="0"/>
              <c:showCatName val="1"/>
              <c:showSerName val="0"/>
              <c:showPercent val="1"/>
            </c:dLbl>
            <c:dLbl>
              <c:idx val="4"/>
              <c:dLblPos val="bestFit"/>
              <c:showLegendKey val="0"/>
              <c:showVal val="0"/>
              <c:showCatName val="1"/>
              <c:showSerName val="0"/>
              <c:showPercent val="1"/>
            </c:dLbl>
            <c:dLbl>
              <c:idx val="5"/>
              <c:dLblPos val="bestFit"/>
              <c:showLegendKey val="0"/>
              <c:showVal val="0"/>
              <c:showCatName val="1"/>
              <c:showSerName val="0"/>
              <c:showPercent val="1"/>
            </c:dLbl>
            <c:dLbl>
              <c:idx val="6"/>
              <c:dLblPos val="bestFit"/>
              <c:showLegendKey val="0"/>
              <c:showVal val="0"/>
              <c:showCatName val="1"/>
              <c:showSerName val="0"/>
              <c:showPercent val="1"/>
            </c:dLbl>
            <c:dLbl>
              <c:idx val="7"/>
              <c:dLblPos val="bestFit"/>
              <c:showLegendKey val="0"/>
              <c:showVal val="0"/>
              <c:showCatName val="1"/>
              <c:showSerName val="0"/>
              <c:showPercent val="1"/>
            </c:dLbl>
            <c:dLbl>
              <c:idx val="8"/>
              <c:dLblPos val="bestFit"/>
              <c:showLegendKey val="0"/>
              <c:showVal val="0"/>
              <c:showCatName val="1"/>
              <c:showSerName val="0"/>
              <c:showPercent val="1"/>
            </c:dLbl>
            <c:dLbl>
              <c:idx val="9"/>
              <c:dLblPos val="bestFit"/>
              <c:showLegendKey val="0"/>
              <c:showVal val="0"/>
              <c:showCatName val="1"/>
              <c:showSerName val="0"/>
              <c:showPercent val="1"/>
            </c:dLbl>
            <c:dLbl>
              <c:idx val="10"/>
              <c:dLblPos val="bestFit"/>
              <c:showLegendKey val="0"/>
              <c:showVal val="0"/>
              <c:showCatName val="1"/>
              <c:showSerName val="0"/>
              <c:showPercent val="1"/>
            </c:dLbl>
            <c:dLbl>
              <c:idx val="11"/>
              <c:dLblPos val="bestFit"/>
              <c:showLegendKey val="0"/>
              <c:showVal val="0"/>
              <c:showCatName val="1"/>
              <c:showSerName val="0"/>
              <c:showPercent val="1"/>
            </c:dLbl>
            <c:dLblPos val="outEnd"/>
            <c:showLegendKey val="0"/>
            <c:showVal val="0"/>
            <c:showCatName val="1"/>
            <c:showSerName val="0"/>
            <c:showPercent val="1"/>
            <c:showLeaderLines val="0"/>
          </c:dLbls>
          <c:cat>
            <c:strRef>
              <c:f>categories</c:f>
              <c:strCache>
                <c:ptCount val="12"/>
                <c:pt idx="0">
                  <c:v>film</c:v>
                </c:pt>
                <c:pt idx="1">
                  <c:v>PE-HD</c:v>
                </c:pt>
                <c:pt idx="2">
                  <c:v>PP</c:v>
                </c:pt>
                <c:pt idx="3">
                  <c:v>PET bottles</c:v>
                </c:pt>
                <c:pt idx="4">
                  <c:v>PET trays</c:v>
                </c:pt>
                <c:pt idx="5">
                  <c:v>PS</c:v>
                </c:pt>
                <c:pt idx="6">
                  <c:v>black</c:v>
                </c:pt>
                <c:pt idx="7">
                  <c:v>Fe</c:v>
                </c:pt>
                <c:pt idx="8">
                  <c:v>Al</c:v>
                </c:pt>
                <c:pt idx="9">
                  <c:v>Paper+cardboard</c:v>
                </c:pt>
                <c:pt idx="10">
                  <c:v>beverage carton</c:v>
                </c:pt>
                <c:pt idx="11">
                  <c:v>glass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12"/>
                <c:pt idx="0">
                  <c:v>27.2863124356787</c:v>
                </c:pt>
                <c:pt idx="1">
                  <c:v>2.17458728659439</c:v>
                </c:pt>
                <c:pt idx="2">
                  <c:v>4.26811216218121</c:v>
                </c:pt>
                <c:pt idx="3">
                  <c:v>13.7629876080245</c:v>
                </c:pt>
                <c:pt idx="4">
                  <c:v>0.669646003975582</c:v>
                </c:pt>
                <c:pt idx="5">
                  <c:v>0.148027011405129</c:v>
                </c:pt>
                <c:pt idx="6">
                  <c:v>1.07495805901344</c:v>
                </c:pt>
                <c:pt idx="7">
                  <c:v>6.56253083896071</c:v>
                </c:pt>
                <c:pt idx="8">
                  <c:v>1.82566647399659</c:v>
                </c:pt>
                <c:pt idx="9">
                  <c:v>31.8328563574077</c:v>
                </c:pt>
                <c:pt idx="10">
                  <c:v>2.20701225099742</c:v>
                </c:pt>
                <c:pt idx="11">
                  <c:v>8.18730351176462</c:v>
                </c:pt>
              </c:numCache>
            </c:numRef>
          </c:val>
        </c:ser>
        <c:firstSliceAng val="0"/>
      </c:pieChart>
      <c:spPr>
        <a:noFill/>
        <a:ln>
          <a:noFill/>
        </a:ln>
      </c:spPr>
    </c:plotArea>
    <c:plotVisOnly val="1"/>
    <c:dispBlanksAs val="gap"/>
  </c:chart>
  <c:spPr>
    <a:noFill/>
    <a:ln>
      <a:noFill/>
    </a:ln>
  </c:spPr>
</c:chartSpace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rIns="0" tIns="0" bIns="0"/>
          <a:p>
            <a:r>
              <a:rPr lang="el-G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Πατήστε για επεξεργασία της μορφής των σημειώσεων</a:t>
            </a:r>
            <a:endParaRPr lang="el-G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rIns="0" tIns="0" bIns="0"/>
          <a:p>
            <a:r>
              <a:rPr lang="el-GR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&lt;κεφαλίδα&gt;</a:t>
            </a:r>
            <a:endParaRPr lang="el-G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2" name="PlaceHolder 3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rIns="0" tIns="0" bIns="0"/>
          <a:p>
            <a:pPr algn="r"/>
            <a:r>
              <a:rPr lang="el-GR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&lt;ημερομηνία/ώρα&gt;</a:t>
            </a:r>
            <a:endParaRPr lang="el-G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3" name="PlaceHolder 4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rIns="0" tIns="0" bIns="0" anchor="b"/>
          <a:p>
            <a:r>
              <a:rPr lang="el-GR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&lt;υποσέλιδο&gt;</a:t>
            </a:r>
            <a:endParaRPr lang="el-G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4" name="PlaceHolder 5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rIns="0" tIns="0" bIns="0" anchor="b"/>
          <a:p>
            <a:pPr algn="r"/>
            <a:fld id="{1E64C414-155C-480E-A055-8A90CB871DEF}" type="slidenum">
              <a:rPr lang="el-GR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&lt;αριθμός&gt;</a:t>
            </a:fld>
            <a:endParaRPr lang="el-G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
</Relationships>
</file>

<file path=ppt/notesSlides/_rels/notesSlide10.xml.rels><?xml version="1.0" encoding="UTF-8"?>
<Relationships xmlns="http://schemas.openxmlformats.org/package/2006/relationships"><Relationship Id="rId1" Type="http://schemas.openxmlformats.org/officeDocument/2006/relationships/slide" Target="../slides/slide10.xml"/><Relationship Id="rId2" Type="http://schemas.openxmlformats.org/officeDocument/2006/relationships/notesMaster" Target="../notesMasters/notesMaster1.xml"/>
</Relationships>
</file>

<file path=ppt/notesSlides/_rels/notesSlide2.xml.rels><?xml version="1.0" encoding="UTF-8"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
</Relationships>
</file>

<file path=ppt/notesSlides/_rels/notesSlide3.xml.rels><?xml version="1.0" encoding="UTF-8"?>
<Relationships xmlns="http://schemas.openxmlformats.org/package/2006/relationships"><Relationship Id="rId1" Type="http://schemas.openxmlformats.org/officeDocument/2006/relationships/slide" Target="../slides/slide3.xml"/><Relationship Id="rId2" Type="http://schemas.openxmlformats.org/officeDocument/2006/relationships/notesMaster" Target="../notesMasters/notesMaster1.xml"/>
</Relationships>
</file>

<file path=ppt/notesSlides/_rels/notesSlide4.xml.rels><?xml version="1.0" encoding="UTF-8"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
</Relationships>
</file>

<file path=ppt/notesSlides/_rels/notesSlide5.xml.rels><?xml version="1.0" encoding="UTF-8"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
</Relationships>
</file>

<file path=ppt/notesSlides/_rels/notesSlide6.xml.rels><?xml version="1.0" encoding="UTF-8"?>
<Relationships xmlns="http://schemas.openxmlformats.org/package/2006/relationships"><Relationship Id="rId1" Type="http://schemas.openxmlformats.org/officeDocument/2006/relationships/slide" Target="../slides/slide6.xml"/><Relationship Id="rId2" Type="http://schemas.openxmlformats.org/officeDocument/2006/relationships/notesMaster" Target="../notesMasters/notesMaster1.xml"/>
</Relationships>
</file>

<file path=ppt/notesSlides/_rels/notesSlide7.xml.rels><?xml version="1.0" encoding="UTF-8"?>
<Relationships xmlns="http://schemas.openxmlformats.org/package/2006/relationships"><Relationship Id="rId1" Type="http://schemas.openxmlformats.org/officeDocument/2006/relationships/slide" Target="../slides/slide7.xml"/><Relationship Id="rId2" Type="http://schemas.openxmlformats.org/officeDocument/2006/relationships/notesMaster" Target="../notesMasters/notesMaster1.xml"/>
</Relationships>
</file>

<file path=ppt/notesSlides/_rels/notesSlide8.xml.rels><?xml version="1.0" encoding="UTF-8"?>
<Relationships xmlns="http://schemas.openxmlformats.org/package/2006/relationships"><Relationship Id="rId1" Type="http://schemas.openxmlformats.org/officeDocument/2006/relationships/slide" Target="../slides/slide8.xml"/><Relationship Id="rId2" Type="http://schemas.openxmlformats.org/officeDocument/2006/relationships/notesMaster" Target="../notesMasters/notesMaster1.xml"/>
</Relationships>
</file>

<file path=ppt/notesSlides/_rels/notesSlide9.xml.rels><?xml version="1.0" encoding="UTF-8"?>
<Relationships xmlns="http://schemas.openxmlformats.org/package/2006/relationships"><Relationship Id="rId1" Type="http://schemas.openxmlformats.org/officeDocument/2006/relationships/slide" Target="../slides/slide9.xml"/><Relationship Id="rId2" Type="http://schemas.openxmlformats.org/officeDocument/2006/relationships/notesMaster" Target="../notesMasters/notesMaster1.xml"/>
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/>
          <a:p>
            <a:endParaRPr lang="el-G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4" name="TextShape 2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2C0D4091-0098-4EF8-AEC2-9775829180DC}" type="slidenum">
              <a:rPr lang="el-G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&lt;αριθμός&gt;</a:t>
            </a:fld>
            <a:endParaRPr lang="el-G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/>
          <a:p>
            <a:endParaRPr lang="el-G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2" name="TextShape 2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0FA9BB3A-479A-46AA-9E53-FD00EA45F4BE}" type="slidenum">
              <a:rPr lang="el-G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&lt;αριθμός&gt;</a:t>
            </a:fld>
            <a:endParaRPr lang="el-G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/>
          <a:p>
            <a:endParaRPr lang="el-G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6" name="TextShape 2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FF707C28-27E4-4064-90B7-8C66460B852D}" type="slidenum">
              <a:rPr lang="el-G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&lt;αριθμός&gt;</a:t>
            </a:fld>
            <a:endParaRPr lang="el-G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/>
          <a:p>
            <a:endParaRPr lang="el-G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8" name="TextShape 2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93C932FD-2F7E-4DDC-BE77-A0F52258066D}" type="slidenum">
              <a:rPr lang="el-G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&lt;αριθμός&gt;</a:t>
            </a:fld>
            <a:endParaRPr lang="el-G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/>
          <a:p>
            <a:endParaRPr lang="el-G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0" name="TextShape 2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9C66D3C0-83F9-40F8-9841-3953E8C84203}" type="slidenum">
              <a:rPr lang="el-G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&lt;αριθμός&gt;</a:t>
            </a:fld>
            <a:endParaRPr lang="el-G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/>
          <a:p>
            <a:endParaRPr lang="el-G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2" name="TextShape 2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FF5D527D-0AB1-49F5-962E-693D92501664}" type="slidenum">
              <a:rPr lang="el-G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&lt;αριθμός&gt;</a:t>
            </a:fld>
            <a:endParaRPr lang="el-G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/>
          <a:p>
            <a:endParaRPr lang="el-G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4" name="TextShape 2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ACA11FA8-7924-43DD-AA25-0BB6622EDC43}" type="slidenum">
              <a:rPr lang="el-G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&lt;αριθμός&gt;</a:t>
            </a:fld>
            <a:endParaRPr lang="el-G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/>
          <a:p>
            <a:endParaRPr lang="el-G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6" name="TextShape 2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EFB93D33-2767-4171-80BE-9F6DFDE4C593}" type="slidenum">
              <a:rPr lang="el-G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&lt;αριθμός&gt;</a:t>
            </a:fld>
            <a:endParaRPr lang="el-G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/>
          <a:p>
            <a:endParaRPr lang="el-G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8" name="TextShape 2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E8012BDE-265B-455B-804D-2AA987EF3800}" type="slidenum">
              <a:rPr lang="el-G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&lt;αριθμός&gt;</a:t>
            </a:fld>
            <a:endParaRPr lang="el-G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/>
          <a:p>
            <a:endParaRPr lang="el-G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0" name="TextShape 2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01A0E397-A797-49B7-9926-E0E0A482E5A0}" type="slidenum">
              <a:rPr lang="el-G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&lt;αριθμός&gt;</a:t>
            </a:fld>
            <a:endParaRPr lang="el-G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 lang="el-G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/>
          <a:p>
            <a:endParaRPr lang="el-GR" sz="2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/>
          <a:p>
            <a:endParaRPr lang="el-GR" sz="2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 lang="el-G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lang="el-GR" sz="2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lang="el-GR" sz="2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33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lang="el-GR" sz="2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34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lang="el-GR" sz="2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 lang="el-G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/>
          <a:p>
            <a:endParaRPr lang="el-GR" sz="2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/>
          <a:p>
            <a:endParaRPr lang="el-GR" sz="2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pic>
        <p:nvPicPr>
          <p:cNvPr id="38" name="" descr=""/>
          <p:cNvPicPr/>
          <p:nvPr/>
        </p:nvPicPr>
        <p:blipFill>
          <a:blip r:embed="rId2"/>
          <a:stretch/>
        </p:blipFill>
        <p:spPr>
          <a:xfrm>
            <a:off x="360288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39" name="" descr=""/>
          <p:cNvPicPr/>
          <p:nvPr/>
        </p:nvPicPr>
        <p:blipFill>
          <a:blip r:embed="rId3"/>
          <a:stretch/>
        </p:blipFill>
        <p:spPr>
          <a:xfrm>
            <a:off x="360288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 lang="el-G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lang="el-G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 lang="el-G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/>
          <a:p>
            <a:endParaRPr lang="el-GR" sz="2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 lang="el-G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/>
          <a:p>
            <a:endParaRPr lang="el-GR" sz="2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1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/>
          <a:p>
            <a:endParaRPr lang="el-GR" sz="2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 lang="el-G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lang="el-G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 lang="el-G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lang="el-GR" sz="2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lang="el-GR" sz="2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/>
          <a:p>
            <a:endParaRPr lang="el-GR" sz="2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 lang="el-G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/>
          <a:p>
            <a:endParaRPr lang="el-GR" sz="2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lang="el-GR" sz="2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lang="el-GR" sz="2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 lang="el-G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lang="el-GR" sz="2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lang="el-GR" sz="2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26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/>
          <a:p>
            <a:endParaRPr lang="el-GR" sz="2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CustomShape 1"/>
          <p:cNvSpPr/>
          <p:nvPr/>
        </p:nvSpPr>
        <p:spPr>
          <a:xfrm>
            <a:off x="231120" y="243720"/>
            <a:ext cx="11724120" cy="6377400"/>
          </a:xfrm>
          <a:prstGeom prst="rect">
            <a:avLst/>
          </a:prstGeom>
          <a:solidFill>
            <a:schemeClr val="bg1"/>
          </a:solidFill>
          <a:ln w="12600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" name="PlaceHolder 2"/>
          <p:cNvSpPr>
            <a:spLocks noGrp="1"/>
          </p:cNvSpPr>
          <p:nvPr>
            <p:ph type="dt"/>
          </p:nvPr>
        </p:nvSpPr>
        <p:spPr>
          <a:xfrm>
            <a:off x="1143000" y="6223680"/>
            <a:ext cx="232884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lang="el-G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8/5/2017</a:t>
            </a:r>
            <a:endParaRPr lang="el-G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/>
          </p:nvPr>
        </p:nvSpPr>
        <p:spPr>
          <a:xfrm>
            <a:off x="3949200" y="6223680"/>
            <a:ext cx="4717440" cy="36468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lang="el-G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Καθ. Πέτρος Γκίκας </a:t>
            </a:r>
            <a:endParaRPr lang="el-G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sldNum"/>
          </p:nvPr>
        </p:nvSpPr>
        <p:spPr>
          <a:xfrm>
            <a:off x="9329400" y="6223680"/>
            <a:ext cx="170568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B5B88DE0-7287-4E0D-BE34-CDAB6E3045CA}" type="slidenum">
              <a:rPr lang="el-G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&lt;αριθμός&gt;</a:t>
            </a:fld>
            <a:endParaRPr lang="el-G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r>
              <a:rPr lang="el-GR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Πατήστε για επεξεργασία της μορφής κειμένου του τίτλου</a:t>
            </a:r>
            <a:endParaRPr lang="el-G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5" name="PlaceHolder 6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l-GR" sz="2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Πατήστε για επεξεργασία της μορφής κειμένου διάρθρωσης</a:t>
            </a:r>
            <a:endParaRPr lang="el-GR" sz="2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l-GR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Δεύτερο επίπεδο διάρθρωσης</a:t>
            </a:r>
            <a:endParaRPr lang="el-G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l-GR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Τρίτο επίπεδο διάρθρωσης</a:t>
            </a:r>
            <a:endParaRPr lang="el-GR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l-GR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Τέταρτο επίπεδο διάρθρωσης</a:t>
            </a:r>
            <a:endParaRPr lang="el-GR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l-G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Πέμπτο επίπεδο διάρθρωσης</a:t>
            </a:r>
            <a:endParaRPr lang="el-G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l-G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Έκτο επίπεδο διάρθρωσης</a:t>
            </a:r>
            <a:endParaRPr lang="el-G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  <a:p>
            <a:pPr lvl="6" marL="3024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l-G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Έβδομο επίπεδο διάρθρωσης</a:t>
            </a:r>
            <a:endParaRPr lang="el-G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4.wmf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6.jpeg"/><Relationship Id="rId2" Type="http://schemas.openxmlformats.org/officeDocument/2006/relationships/image" Target="../media/image17.wmf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5.wmf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image" Target="../media/image7.wmf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image" Target="../media/image9.wmf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chart" Target="../charts/chart1.xml"/><Relationship Id="rId2" Type="http://schemas.openxmlformats.org/officeDocument/2006/relationships/chart" Target="../charts/chart2.xml"/><Relationship Id="rId3" Type="http://schemas.openxmlformats.org/officeDocument/2006/relationships/image" Target="../media/image10.wmf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chart" Target="../charts/chart3.xml"/><Relationship Id="rId2" Type="http://schemas.openxmlformats.org/officeDocument/2006/relationships/chart" Target="../charts/chart4.xml"/><Relationship Id="rId3" Type="http://schemas.openxmlformats.org/officeDocument/2006/relationships/image" Target="../media/image11.wmf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chart" Target="../charts/chart5.xml"/><Relationship Id="rId2" Type="http://schemas.openxmlformats.org/officeDocument/2006/relationships/chart" Target="../charts/chart6.xml"/><Relationship Id="rId3" Type="http://schemas.openxmlformats.org/officeDocument/2006/relationships/image" Target="../media/image12.wmf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chart" Target="../charts/chart7.xml"/><Relationship Id="rId2" Type="http://schemas.openxmlformats.org/officeDocument/2006/relationships/chart" Target="../charts/chart8.xml"/><Relationship Id="rId3" Type="http://schemas.openxmlformats.org/officeDocument/2006/relationships/image" Target="../media/image13.wmf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4.wmf"/><Relationship Id="rId2" Type="http://schemas.openxmlformats.org/officeDocument/2006/relationships/image" Target="../media/image15.wmf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1" descr=""/>
          <p:cNvPicPr/>
          <p:nvPr/>
        </p:nvPicPr>
        <p:blipFill>
          <a:blip r:embed="rId1"/>
          <a:stretch/>
        </p:blipFill>
        <p:spPr>
          <a:xfrm>
            <a:off x="0" y="-876240"/>
            <a:ext cx="12191760" cy="7733880"/>
          </a:xfrm>
          <a:prstGeom prst="rect">
            <a:avLst/>
          </a:prstGeom>
          <a:ln>
            <a:noFill/>
          </a:ln>
        </p:spPr>
      </p:pic>
      <p:sp>
        <p:nvSpPr>
          <p:cNvPr id="46" name="CustomShape 1"/>
          <p:cNvSpPr/>
          <p:nvPr/>
        </p:nvSpPr>
        <p:spPr>
          <a:xfrm>
            <a:off x="948240" y="3960"/>
            <a:ext cx="10413720" cy="94536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rIns="549000" anchor="ctr"/>
          <a:p>
            <a:pPr algn="just">
              <a:lnSpc>
                <a:spcPct val="100000"/>
              </a:lnSpc>
            </a:pPr>
            <a:endParaRPr lang="el-G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el-G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7" name="CustomShape 2"/>
          <p:cNvSpPr/>
          <p:nvPr/>
        </p:nvSpPr>
        <p:spPr>
          <a:xfrm>
            <a:off x="-476280" y="551160"/>
            <a:ext cx="12953520" cy="3747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el-GR" sz="44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Αποτελέσματα μορφολογικής μελέτης </a:t>
            </a:r>
            <a:endParaRPr lang="el-G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el-GR" sz="44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σύστασης ΑΣΑ Δήμου Σύρου </a:t>
            </a:r>
            <a:endParaRPr lang="el-G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el-G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el-G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el-G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el-G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8" name="CustomShape 3"/>
          <p:cNvSpPr/>
          <p:nvPr/>
        </p:nvSpPr>
        <p:spPr>
          <a:xfrm>
            <a:off x="2706120" y="3880440"/>
            <a:ext cx="7666920" cy="2345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1" lang="el-GR" sz="2800" spc="-1" strike="noStrike">
                <a:solidFill>
                  <a:srgbClr val="ffff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Δρ. Πέτρος Γκίκας</a:t>
            </a:r>
            <a:endParaRPr lang="el-G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l-GR" sz="2800" spc="-1" strike="noStrike">
                <a:solidFill>
                  <a:srgbClr val="ffff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Αναπληρωτής Καθηγητής</a:t>
            </a:r>
            <a:endParaRPr lang="el-G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l-G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l-GR" sz="2400" spc="-1" strike="noStrike">
                <a:solidFill>
                  <a:srgbClr val="ffff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Εργαστήτριο Σχεδιασμού Περιβαλλοντικών Διεργασιών</a:t>
            </a:r>
            <a:endParaRPr lang="el-G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l-GR" sz="2400" spc="-1" strike="noStrike">
                <a:solidFill>
                  <a:srgbClr val="ffff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Σχολή Μηχανικών Περιβάλλοντος</a:t>
            </a:r>
            <a:endParaRPr lang="el-G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l-GR" sz="2400" spc="-1" strike="noStrike">
                <a:solidFill>
                  <a:srgbClr val="ffff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Πολυτεχνείο Κρήτης</a:t>
            </a:r>
            <a:endParaRPr lang="el-G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49" name="" descr=""/>
          <p:cNvPicPr/>
          <p:nvPr/>
        </p:nvPicPr>
        <p:blipFill>
          <a:blip r:embed="rId2"/>
          <a:stretch/>
        </p:blipFill>
        <p:spPr>
          <a:xfrm>
            <a:off x="939960" y="4000680"/>
            <a:ext cx="1562040" cy="11937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" dur="indefinite" restart="never" nodeType="tmRoot">
          <p:childTnLst>
            <p:seq>
              <p:cTn id="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CustomShape 1"/>
          <p:cNvSpPr/>
          <p:nvPr/>
        </p:nvSpPr>
        <p:spPr>
          <a:xfrm>
            <a:off x="662040" y="1409400"/>
            <a:ext cx="10413720" cy="76248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rIns="549000" anchor="ctr"/>
          <a:p>
            <a:pPr algn="ctr">
              <a:lnSpc>
                <a:spcPct val="100000"/>
              </a:lnSpc>
            </a:pPr>
            <a:r>
              <a:rPr lang="el-G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      </a:t>
            </a:r>
            <a:r>
              <a:rPr lang="el-GR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Ευχαριστώ για την προσοχή σας</a:t>
            </a:r>
            <a:endParaRPr lang="el-G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91" name="Picture 5" descr=""/>
          <p:cNvPicPr/>
          <p:nvPr/>
        </p:nvPicPr>
        <p:blipFill>
          <a:blip r:embed="rId1"/>
          <a:stretch/>
        </p:blipFill>
        <p:spPr>
          <a:xfrm>
            <a:off x="3067200" y="2126160"/>
            <a:ext cx="5603400" cy="4358160"/>
          </a:xfrm>
          <a:prstGeom prst="rect">
            <a:avLst/>
          </a:prstGeom>
          <a:ln>
            <a:noFill/>
          </a:ln>
        </p:spPr>
      </p:pic>
      <p:pic>
        <p:nvPicPr>
          <p:cNvPr id="92" name="" descr=""/>
          <p:cNvPicPr/>
          <p:nvPr/>
        </p:nvPicPr>
        <p:blipFill>
          <a:blip r:embed="rId2"/>
          <a:stretch/>
        </p:blipFill>
        <p:spPr>
          <a:xfrm>
            <a:off x="88920" y="5346720"/>
            <a:ext cx="1460520" cy="1333440"/>
          </a:xfrm>
          <a:prstGeom prst="rect">
            <a:avLst/>
          </a:prstGeom>
          <a:ln>
            <a:noFill/>
          </a:ln>
        </p:spPr>
      </p:pic>
    </p:spTree>
  </p:cSld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CustomShape 1"/>
          <p:cNvSpPr/>
          <p:nvPr/>
        </p:nvSpPr>
        <p:spPr>
          <a:xfrm>
            <a:off x="827280" y="628200"/>
            <a:ext cx="10413720" cy="70164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rIns="549000" anchor="ctr"/>
          <a:p>
            <a:pPr algn="ctr">
              <a:lnSpc>
                <a:spcPct val="100000"/>
              </a:lnSpc>
            </a:pPr>
            <a:r>
              <a:rPr lang="el-GR" sz="4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Παραγωγή</a:t>
            </a:r>
            <a:r>
              <a:rPr lang="el-GR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 ΑΣΑ στη Σύρο</a:t>
            </a:r>
            <a:endParaRPr lang="el-G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1" name="CustomShape 2"/>
          <p:cNvSpPr/>
          <p:nvPr/>
        </p:nvSpPr>
        <p:spPr>
          <a:xfrm>
            <a:off x="1558440" y="1931760"/>
            <a:ext cx="8834400" cy="3076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l-GR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Πληθυσμός Σύρου: 20000 </a:t>
            </a:r>
            <a:endParaRPr lang="el-G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l-GR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Παραγωγή ΑΣΑ: 12000 τόνοι</a:t>
            </a:r>
            <a:endParaRPr lang="el-G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914400" indent="-456840">
              <a:lnSpc>
                <a:spcPct val="100000"/>
              </a:lnSpc>
              <a:buClr>
                <a:srgbClr val="000000"/>
              </a:buClr>
              <a:buFont typeface="Courier New"/>
              <a:buChar char="o"/>
            </a:pPr>
            <a:r>
              <a:rPr lang="el-GR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11000 τόνοι από πράσινο κάδο</a:t>
            </a:r>
            <a:endParaRPr lang="el-G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914400" indent="-456840">
              <a:lnSpc>
                <a:spcPct val="100000"/>
              </a:lnSpc>
              <a:buClr>
                <a:srgbClr val="000000"/>
              </a:buClr>
              <a:buFont typeface="Courier New"/>
              <a:buChar char="o"/>
            </a:pPr>
            <a:r>
              <a:rPr lang="el-GR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1000 τόνοι από μπλέ κάδο</a:t>
            </a:r>
            <a:endParaRPr lang="el-G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l-G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914400" indent="-456840">
              <a:lnSpc>
                <a:spcPct val="100000"/>
              </a:lnSpc>
              <a:buClr>
                <a:srgbClr val="000000"/>
              </a:buClr>
              <a:buFont typeface="Courier New"/>
              <a:buChar char="o"/>
            </a:pPr>
            <a:r>
              <a:rPr lang="el-GR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80% παραγωγή Ερμούπολης</a:t>
            </a:r>
            <a:endParaRPr lang="el-G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914400" indent="-456840">
              <a:lnSpc>
                <a:spcPct val="100000"/>
              </a:lnSpc>
              <a:buClr>
                <a:srgbClr val="000000"/>
              </a:buClr>
              <a:buFont typeface="Courier New"/>
              <a:buChar char="o"/>
            </a:pPr>
            <a:r>
              <a:rPr lang="el-GR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20% παραγωγή λοιπών περιοχών Σύρου</a:t>
            </a:r>
            <a:endParaRPr lang="el-G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52" name="" descr=""/>
          <p:cNvPicPr/>
          <p:nvPr/>
        </p:nvPicPr>
        <p:blipFill>
          <a:blip r:embed="rId1"/>
          <a:stretch/>
        </p:blipFill>
        <p:spPr>
          <a:xfrm>
            <a:off x="88920" y="5346720"/>
            <a:ext cx="1460520" cy="13334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3" dur="indefinite" restart="never" nodeType="tmRoot">
          <p:childTnLst>
            <p:seq>
              <p:cTn id="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Picture 13" descr=""/>
          <p:cNvPicPr/>
          <p:nvPr/>
        </p:nvPicPr>
        <p:blipFill>
          <a:blip r:embed="rId1"/>
          <a:stretch/>
        </p:blipFill>
        <p:spPr>
          <a:xfrm>
            <a:off x="0" y="-1924200"/>
            <a:ext cx="12191760" cy="8791560"/>
          </a:xfrm>
          <a:prstGeom prst="rect">
            <a:avLst/>
          </a:prstGeom>
          <a:ln>
            <a:noFill/>
          </a:ln>
        </p:spPr>
      </p:pic>
      <p:sp>
        <p:nvSpPr>
          <p:cNvPr id="54" name="CustomShape 1"/>
          <p:cNvSpPr/>
          <p:nvPr/>
        </p:nvSpPr>
        <p:spPr>
          <a:xfrm>
            <a:off x="827280" y="-137520"/>
            <a:ext cx="10413720" cy="82332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rIns="549000" anchor="ctr"/>
          <a:p>
            <a:pPr algn="ctr">
              <a:lnSpc>
                <a:spcPct val="100000"/>
              </a:lnSpc>
            </a:pPr>
            <a:r>
              <a:rPr b="1" lang="el-GR" sz="4800" spc="-1" strike="noStrike">
                <a:solidFill>
                  <a:srgbClr val="ffff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Συλλογή – Διαλογή </a:t>
            </a:r>
            <a:endParaRPr lang="el-G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5" name="CustomShape 2"/>
          <p:cNvSpPr/>
          <p:nvPr/>
        </p:nvSpPr>
        <p:spPr>
          <a:xfrm>
            <a:off x="7409520" y="4610160"/>
            <a:ext cx="3444120" cy="1918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lang="el-GR" sz="40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11.000 τον/έτος</a:t>
            </a:r>
            <a:endParaRPr lang="el-G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l-GR" sz="40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25 €/τόνο</a:t>
            </a:r>
            <a:endParaRPr lang="el-G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l-GR" sz="40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275.000€/έτος </a:t>
            </a:r>
            <a:endParaRPr lang="el-G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6" name="CustomShape 3"/>
          <p:cNvSpPr/>
          <p:nvPr/>
        </p:nvSpPr>
        <p:spPr>
          <a:xfrm>
            <a:off x="3389040" y="4591080"/>
            <a:ext cx="3276360" cy="1918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lang="el-GR" sz="40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1.000 τον/έτος</a:t>
            </a:r>
            <a:endParaRPr lang="el-G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l-GR" sz="40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128,5 €/τόνο</a:t>
            </a:r>
            <a:endParaRPr lang="el-G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l-GR" sz="40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128.000€/έτος </a:t>
            </a:r>
            <a:endParaRPr lang="el-G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57" name="" descr=""/>
          <p:cNvPicPr/>
          <p:nvPr/>
        </p:nvPicPr>
        <p:blipFill>
          <a:blip r:embed="rId2"/>
          <a:stretch/>
        </p:blipFill>
        <p:spPr>
          <a:xfrm>
            <a:off x="88920" y="5346720"/>
            <a:ext cx="1460520" cy="13334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5" dur="indefinite" restart="never" nodeType="tmRoot">
          <p:childTnLst>
            <p:seq>
              <p:cTn id="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CustomShape 1"/>
          <p:cNvSpPr/>
          <p:nvPr/>
        </p:nvSpPr>
        <p:spPr>
          <a:xfrm>
            <a:off x="827280" y="628200"/>
            <a:ext cx="10413720" cy="70164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rIns="549000" anchor="ctr"/>
          <a:p>
            <a:pPr algn="ctr">
              <a:lnSpc>
                <a:spcPct val="100000"/>
              </a:lnSpc>
            </a:pPr>
            <a:r>
              <a:rPr lang="el-GR" sz="4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Αντικείμενο μελέτης </a:t>
            </a:r>
            <a:endParaRPr lang="el-G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9" name="CustomShape 2"/>
          <p:cNvSpPr/>
          <p:nvPr/>
        </p:nvSpPr>
        <p:spPr>
          <a:xfrm>
            <a:off x="967680" y="2250000"/>
            <a:ext cx="5870880" cy="2223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el-GR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Ανάλυση της σύστασης ΑΣΑ στον </a:t>
            </a:r>
            <a:r>
              <a:rPr b="1" lang="el-GR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πράσινο κάδο</a:t>
            </a:r>
            <a:endParaRPr lang="el-G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l-G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l-GR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1023 kg από κάδους της Ερμούπολης</a:t>
            </a:r>
            <a:endParaRPr lang="el-G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l-GR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1060 kg από χωριά της Σύρου</a:t>
            </a:r>
            <a:endParaRPr lang="el-G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60" name="Picture 5" descr=""/>
          <p:cNvPicPr/>
          <p:nvPr/>
        </p:nvPicPr>
        <p:blipFill>
          <a:blip r:embed="rId1"/>
          <a:stretch/>
        </p:blipFill>
        <p:spPr>
          <a:xfrm>
            <a:off x="6915240" y="3188880"/>
            <a:ext cx="4914360" cy="3276360"/>
          </a:xfrm>
          <a:prstGeom prst="rect">
            <a:avLst/>
          </a:prstGeom>
          <a:ln>
            <a:noFill/>
          </a:ln>
        </p:spPr>
      </p:pic>
      <p:pic>
        <p:nvPicPr>
          <p:cNvPr id="61" name="" descr=""/>
          <p:cNvPicPr/>
          <p:nvPr/>
        </p:nvPicPr>
        <p:blipFill>
          <a:blip r:embed="rId2"/>
          <a:stretch/>
        </p:blipFill>
        <p:spPr>
          <a:xfrm>
            <a:off x="88920" y="5346720"/>
            <a:ext cx="1460520" cy="13334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7" dur="indefinite" restart="never" nodeType="tmRoot">
          <p:childTnLst>
            <p:seq>
              <p:cTn id="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CustomShape 1"/>
          <p:cNvSpPr/>
          <p:nvPr/>
        </p:nvSpPr>
        <p:spPr>
          <a:xfrm>
            <a:off x="827280" y="628200"/>
            <a:ext cx="10413720" cy="70164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rIns="549000" anchor="ctr"/>
          <a:p>
            <a:pPr algn="ctr">
              <a:lnSpc>
                <a:spcPct val="100000"/>
              </a:lnSpc>
            </a:pPr>
            <a:r>
              <a:rPr lang="el-G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      </a:t>
            </a:r>
            <a:r>
              <a:rPr lang="el-GR" sz="4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Σύσταση</a:t>
            </a:r>
            <a:r>
              <a:rPr lang="el-G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 </a:t>
            </a:r>
            <a:r>
              <a:rPr lang="el-GR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ΑΣΑ Σύρου</a:t>
            </a:r>
            <a:endParaRPr lang="el-G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graphicFrame>
        <p:nvGraphicFramePr>
          <p:cNvPr id="63" name="Chart 4"/>
          <p:cNvGraphicFramePr/>
          <p:nvPr/>
        </p:nvGraphicFramePr>
        <p:xfrm>
          <a:off x="-474480" y="1648080"/>
          <a:ext cx="7103520" cy="39621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sp>
        <p:nvSpPr>
          <p:cNvPr id="64" name="CustomShape 2"/>
          <p:cNvSpPr/>
          <p:nvPr/>
        </p:nvSpPr>
        <p:spPr>
          <a:xfrm>
            <a:off x="2361600" y="1463760"/>
            <a:ext cx="203868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1" lang="el-GR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ΑΣΑ – Ερμούπολη </a:t>
            </a:r>
            <a:endParaRPr lang="el-G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5" name="CustomShape 3"/>
          <p:cNvSpPr/>
          <p:nvPr/>
        </p:nvSpPr>
        <p:spPr>
          <a:xfrm>
            <a:off x="7704000" y="1463760"/>
            <a:ext cx="254952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1" lang="el-GR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ΑΣΑ – Λοιπές περιοχές  </a:t>
            </a:r>
            <a:endParaRPr lang="el-G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graphicFrame>
        <p:nvGraphicFramePr>
          <p:cNvPr id="66" name="Chart 7"/>
          <p:cNvGraphicFramePr/>
          <p:nvPr/>
        </p:nvGraphicFramePr>
        <p:xfrm>
          <a:off x="4743360" y="1963080"/>
          <a:ext cx="7373880" cy="39261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7" name="" descr=""/>
          <p:cNvPicPr/>
          <p:nvPr/>
        </p:nvPicPr>
        <p:blipFill>
          <a:blip r:embed="rId3"/>
          <a:stretch/>
        </p:blipFill>
        <p:spPr>
          <a:xfrm>
            <a:off x="88920" y="5346720"/>
            <a:ext cx="1460520" cy="13334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9" dur="indefinite" restart="never" nodeType="tmRoot">
          <p:childTnLst>
            <p:seq>
              <p:cTn id="1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CustomShape 1"/>
          <p:cNvSpPr/>
          <p:nvPr/>
        </p:nvSpPr>
        <p:spPr>
          <a:xfrm>
            <a:off x="827280" y="689040"/>
            <a:ext cx="10413720" cy="57960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rIns="549000" anchor="ctr"/>
          <a:p>
            <a:pPr algn="ctr">
              <a:lnSpc>
                <a:spcPct val="100000"/>
              </a:lnSpc>
            </a:pPr>
            <a:r>
              <a:rPr lang="el-G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      </a:t>
            </a:r>
            <a:r>
              <a:rPr lang="el-G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Σύσταση ΑΣΑ Σύρου – Ερμούπολη </a:t>
            </a:r>
            <a:endParaRPr lang="el-G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9" name="CustomShape 2"/>
          <p:cNvSpPr/>
          <p:nvPr/>
        </p:nvSpPr>
        <p:spPr>
          <a:xfrm>
            <a:off x="2979000" y="1463760"/>
            <a:ext cx="61992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1" lang="el-GR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ΑΣΑ</a:t>
            </a:r>
            <a:endParaRPr lang="el-G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0" name="CustomShape 3"/>
          <p:cNvSpPr/>
          <p:nvPr/>
        </p:nvSpPr>
        <p:spPr>
          <a:xfrm>
            <a:off x="6508440" y="1463760"/>
            <a:ext cx="406584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1" lang="el-GR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Ανακυκλώσιμα υλικά πράσινου κάδου </a:t>
            </a:r>
            <a:endParaRPr lang="el-G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graphicFrame>
        <p:nvGraphicFramePr>
          <p:cNvPr id="71" name="Chart 9"/>
          <p:cNvGraphicFramePr/>
          <p:nvPr/>
        </p:nvGraphicFramePr>
        <p:xfrm>
          <a:off x="-421560" y="1832760"/>
          <a:ext cx="6612840" cy="4089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graphicFrame>
        <p:nvGraphicFramePr>
          <p:cNvPr id="72" name="Chart 11"/>
          <p:cNvGraphicFramePr/>
          <p:nvPr/>
        </p:nvGraphicFramePr>
        <p:xfrm>
          <a:off x="5337000" y="1832760"/>
          <a:ext cx="6612840" cy="4089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73" name="" descr=""/>
          <p:cNvPicPr/>
          <p:nvPr/>
        </p:nvPicPr>
        <p:blipFill>
          <a:blip r:embed="rId3"/>
          <a:stretch/>
        </p:blipFill>
        <p:spPr>
          <a:xfrm>
            <a:off x="88920" y="5346720"/>
            <a:ext cx="1460520" cy="13334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1" dur="indefinite" restart="never" nodeType="tmRoot">
          <p:childTnLst>
            <p:seq>
              <p:cTn id="1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CustomShape 1"/>
          <p:cNvSpPr/>
          <p:nvPr/>
        </p:nvSpPr>
        <p:spPr>
          <a:xfrm>
            <a:off x="827280" y="689040"/>
            <a:ext cx="10413720" cy="57960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rIns="549000" anchor="ctr"/>
          <a:p>
            <a:pPr algn="ctr">
              <a:lnSpc>
                <a:spcPct val="100000"/>
              </a:lnSpc>
            </a:pPr>
            <a:r>
              <a:rPr lang="el-G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      </a:t>
            </a:r>
            <a:r>
              <a:rPr lang="el-G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Σύσταση ΑΣΑ Σύρου – Λοιπές περιοχές</a:t>
            </a:r>
            <a:endParaRPr lang="el-G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5" name="CustomShape 2"/>
          <p:cNvSpPr/>
          <p:nvPr/>
        </p:nvSpPr>
        <p:spPr>
          <a:xfrm>
            <a:off x="2613240" y="1539720"/>
            <a:ext cx="75816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el-GR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ΑΣΑ</a:t>
            </a:r>
            <a:endParaRPr lang="el-G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6" name="CustomShape 3"/>
          <p:cNvSpPr/>
          <p:nvPr/>
        </p:nvSpPr>
        <p:spPr>
          <a:xfrm>
            <a:off x="6065640" y="1539720"/>
            <a:ext cx="496224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el-GR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Ανακυκλώσιμα υλικά πράσινου κάδου </a:t>
            </a:r>
            <a:endParaRPr lang="el-G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graphicFrame>
        <p:nvGraphicFramePr>
          <p:cNvPr id="77" name="Chart 7"/>
          <p:cNvGraphicFramePr/>
          <p:nvPr/>
        </p:nvGraphicFramePr>
        <p:xfrm>
          <a:off x="-102960" y="2031120"/>
          <a:ext cx="6390000" cy="3997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graphicFrame>
        <p:nvGraphicFramePr>
          <p:cNvPr id="78" name="Chart 8"/>
          <p:cNvGraphicFramePr/>
          <p:nvPr/>
        </p:nvGraphicFramePr>
        <p:xfrm>
          <a:off x="5713200" y="1767240"/>
          <a:ext cx="6249240" cy="40737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79" name="" descr=""/>
          <p:cNvPicPr/>
          <p:nvPr/>
        </p:nvPicPr>
        <p:blipFill>
          <a:blip r:embed="rId3"/>
          <a:stretch/>
        </p:blipFill>
        <p:spPr>
          <a:xfrm>
            <a:off x="88920" y="5346720"/>
            <a:ext cx="1460520" cy="13334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3" dur="indefinite" restart="never" nodeType="tmRoot">
          <p:childTnLst>
            <p:seq>
              <p:cTn id="1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CustomShape 1"/>
          <p:cNvSpPr/>
          <p:nvPr/>
        </p:nvSpPr>
        <p:spPr>
          <a:xfrm>
            <a:off x="827280" y="689040"/>
            <a:ext cx="10413720" cy="57960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rIns="549000" anchor="ctr"/>
          <a:p>
            <a:pPr algn="ctr">
              <a:lnSpc>
                <a:spcPct val="100000"/>
              </a:lnSpc>
            </a:pPr>
            <a:r>
              <a:rPr lang="el-G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      </a:t>
            </a:r>
            <a:r>
              <a:rPr lang="el-G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Σταθμισμένο δείγμα- Σύνολο ΑΣΑ</a:t>
            </a:r>
            <a:endParaRPr lang="el-G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1" name="CustomShape 2"/>
          <p:cNvSpPr/>
          <p:nvPr/>
        </p:nvSpPr>
        <p:spPr>
          <a:xfrm>
            <a:off x="3036240" y="1463760"/>
            <a:ext cx="61992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1" lang="el-GR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ΑΣΑ</a:t>
            </a:r>
            <a:endParaRPr lang="el-G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2" name="CustomShape 3"/>
          <p:cNvSpPr/>
          <p:nvPr/>
        </p:nvSpPr>
        <p:spPr>
          <a:xfrm>
            <a:off x="6508440" y="1463760"/>
            <a:ext cx="406584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1" lang="el-GR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Ανακυκλώσιμα υλικά πράσινου κάδου </a:t>
            </a:r>
            <a:endParaRPr lang="el-G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graphicFrame>
        <p:nvGraphicFramePr>
          <p:cNvPr id="83" name="Chart 9"/>
          <p:cNvGraphicFramePr/>
          <p:nvPr/>
        </p:nvGraphicFramePr>
        <p:xfrm>
          <a:off x="-612000" y="2023560"/>
          <a:ext cx="6645600" cy="3805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graphicFrame>
        <p:nvGraphicFramePr>
          <p:cNvPr id="84" name="Chart 10"/>
          <p:cNvGraphicFramePr/>
          <p:nvPr/>
        </p:nvGraphicFramePr>
        <p:xfrm>
          <a:off x="5218560" y="1832760"/>
          <a:ext cx="6645600" cy="3805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85" name="" descr=""/>
          <p:cNvPicPr/>
          <p:nvPr/>
        </p:nvPicPr>
        <p:blipFill>
          <a:blip r:embed="rId3"/>
          <a:stretch/>
        </p:blipFill>
        <p:spPr>
          <a:xfrm>
            <a:off x="88920" y="5346720"/>
            <a:ext cx="1460520" cy="13334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5" dur="indefinite" restart="never" nodeType="tmRoot">
          <p:childTnLst>
            <p:seq>
              <p:cTn id="1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CustomShape 1"/>
          <p:cNvSpPr/>
          <p:nvPr/>
        </p:nvSpPr>
        <p:spPr>
          <a:xfrm>
            <a:off x="827280" y="689040"/>
            <a:ext cx="10413720" cy="57960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rIns="549000" anchor="ctr"/>
          <a:p>
            <a:pPr algn="ctr">
              <a:lnSpc>
                <a:spcPct val="100000"/>
              </a:lnSpc>
            </a:pPr>
            <a:r>
              <a:rPr lang="el-G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      </a:t>
            </a:r>
            <a:r>
              <a:rPr lang="el-G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Ποσότητες και Αξίες ανακυκλώσιμων υλικών</a:t>
            </a:r>
            <a:endParaRPr lang="el-G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7" name="CustomShape 2"/>
          <p:cNvSpPr/>
          <p:nvPr/>
        </p:nvSpPr>
        <p:spPr>
          <a:xfrm>
            <a:off x="1809720" y="5608080"/>
            <a:ext cx="9905760" cy="821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el-G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Ετήσιο όφελος μετά την αναβάθμιση του συστήματος διαχείρισης ΑΣΑ και ανάκτηση υλικών από πράσινο κάδο της Σύρου: 127.000 ευρώ (εκτίμηση)</a:t>
            </a:r>
            <a:endParaRPr lang="el-G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88" name="Picture 4" descr=""/>
          <p:cNvPicPr/>
          <p:nvPr/>
        </p:nvPicPr>
        <p:blipFill>
          <a:blip r:embed="rId1"/>
          <a:stretch/>
        </p:blipFill>
        <p:spPr>
          <a:xfrm>
            <a:off x="971640" y="1564920"/>
            <a:ext cx="10124640" cy="3251160"/>
          </a:xfrm>
          <a:prstGeom prst="rect">
            <a:avLst/>
          </a:prstGeom>
          <a:ln>
            <a:noFill/>
          </a:ln>
        </p:spPr>
      </p:pic>
      <p:pic>
        <p:nvPicPr>
          <p:cNvPr id="89" name="" descr=""/>
          <p:cNvPicPr/>
          <p:nvPr/>
        </p:nvPicPr>
        <p:blipFill>
          <a:blip r:embed="rId2"/>
          <a:stretch/>
        </p:blipFill>
        <p:spPr>
          <a:xfrm>
            <a:off x="88920" y="5346720"/>
            <a:ext cx="1460520" cy="1333440"/>
          </a:xfrm>
          <a:prstGeom prst="rect">
            <a:avLst/>
          </a:prstGeom>
          <a:ln>
            <a:noFill/>
          </a:ln>
        </p:spPr>
      </p:pic>
    </p:spTree>
  </p:cSld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TM03457444[[fn=Basis]]</Template>
  <TotalTime>820</TotalTime>
  <Application>LibreOffice/5.0.4.2$Windows_x86 LibreOffice_project/2b9802c1994aa0b7dc6079e128979269cf95bc78</Application>
  <Paragraphs>161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2017-02-21T09:21:06Z</dcterms:created>
  <dc:creator>User</dc:creator>
  <dc:language>el-GR</dc:language>
  <cp:lastModifiedBy>user4</cp:lastModifiedBy>
  <dcterms:modified xsi:type="dcterms:W3CDTF">2017-05-08T09:02:56Z</dcterms:modified>
  <cp:revision>97</cp:revision>
  <dc:title>PowerPoint Presentation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15.0000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10</vt:i4>
  </property>
  <property fmtid="{D5CDD505-2E9C-101B-9397-08002B2CF9AE}" pid="8" name="PresentationFormat">
    <vt:lpwstr>Widescreen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10</vt:i4>
  </property>
</Properties>
</file>