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6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1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4D857-8860-442A-A597-7D1D411CE1B2}" type="datetimeFigureOut">
              <a:rPr lang="el-GR" smtClean="0"/>
              <a:t>2/12/2022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35762-AEB9-4841-A002-DD8AAADAC8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36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395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54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6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3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10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39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2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484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8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1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5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9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88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57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5762-AEB9-4841-A002-DD8AAADAC84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3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72EC-3B70-4CBD-9146-E64CA4D4F5AA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5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7F70-0FF2-4970-A1C8-462238C88F30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0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8944-9133-4932-9F07-ABA88A685AEC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81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A439-2692-47FD-8169-A019B6BC1203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436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FA51-E28A-4118-AA04-A59061D6136A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4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2A7E-FC44-47B9-9678-65B717A97FE6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1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9C85-170B-452B-98C4-1CD43526B00C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9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081A-8E4B-4C40-8036-07752FC51053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4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BD2-4298-4F4F-B7C8-BE9BDACB6148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3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01C7-2CEE-4D0B-A17C-B15068CB9DCF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2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C18-EA8F-48CF-8EA4-21326A201746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1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1855-8354-400E-AF1A-27FD5C88A1E9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8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621F-7EAB-40C5-9020-E990BC967D7F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6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90D4-3D47-4227-816F-88554E763E8A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8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9A0D-0A3B-4174-82E5-4E76F0287A4F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5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CCB0-454E-4F23-ABA6-EA4EC5FBFCF4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6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95841-FEB5-4E93-854E-E4EAFCA4BC4C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5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F412A7-1D6A-4E3E-965B-8EF7B36FF477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50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69719" y="1050394"/>
            <a:ext cx="8825658" cy="1883630"/>
          </a:xfrm>
        </p:spPr>
        <p:txBody>
          <a:bodyPr>
            <a:normAutofit/>
          </a:bodyPr>
          <a:lstStyle/>
          <a:p>
            <a:r>
              <a:rPr lang="el-GR" sz="2800" u="sng" cap="none" dirty="0">
                <a:solidFill>
                  <a:schemeClr val="bg1"/>
                </a:solidFill>
              </a:rPr>
              <a:t>3</a:t>
            </a:r>
            <a:r>
              <a:rPr lang="el-GR" sz="2800" u="sng" cap="none" baseline="30000" dirty="0">
                <a:solidFill>
                  <a:schemeClr val="bg1"/>
                </a:solidFill>
              </a:rPr>
              <a:t>η</a:t>
            </a:r>
            <a:r>
              <a:rPr lang="el-GR" sz="2800" u="sng" cap="none" dirty="0">
                <a:solidFill>
                  <a:schemeClr val="bg1"/>
                </a:solidFill>
              </a:rPr>
              <a:t> Ανοιχτή Ημερίδα του Περιφερειακού Παρατηρητηρίου Κοινωνικής Ένταξης Νοτίου Αιγαίου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34846" y="3216538"/>
            <a:ext cx="4235534" cy="861420"/>
          </a:xfrm>
        </p:spPr>
        <p:txBody>
          <a:bodyPr>
            <a:normAutofit lnSpcReduction="10000"/>
          </a:bodyPr>
          <a:lstStyle/>
          <a:p>
            <a:r>
              <a:rPr lang="el-GR" b="1" cap="none" dirty="0"/>
              <a:t>Παρασκευή, </a:t>
            </a:r>
            <a:r>
              <a:rPr lang="el-GR" b="1" dirty="0"/>
              <a:t>02/12/2022</a:t>
            </a:r>
          </a:p>
          <a:p>
            <a:r>
              <a:rPr lang="el-GR" b="1" cap="none" dirty="0"/>
              <a:t>Επιμελητήριο Κυκλάδων, Σύρος</a:t>
            </a:r>
          </a:p>
        </p:txBody>
      </p:sp>
      <p:pic>
        <p:nvPicPr>
          <p:cNvPr id="4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61" y="369362"/>
            <a:ext cx="2546915" cy="6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Στρογγυλεμένο ορθογώνιο 4"/>
          <p:cNvSpPr/>
          <p:nvPr/>
        </p:nvSpPr>
        <p:spPr>
          <a:xfrm>
            <a:off x="634846" y="1616431"/>
            <a:ext cx="7924801" cy="132572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Google Shape;62;p13"/>
          <p:cNvSpPr txBox="1"/>
          <p:nvPr/>
        </p:nvSpPr>
        <p:spPr>
          <a:xfrm>
            <a:off x="10112089" y="2607838"/>
            <a:ext cx="1827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Ευρωπαϊκή Ένωση</a:t>
            </a: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Ευρωπαϊκό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Κοινωνικό Ταμείο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1;p13"/>
          <p:cNvSpPr txBox="1"/>
          <p:nvPr/>
        </p:nvSpPr>
        <p:spPr>
          <a:xfrm>
            <a:off x="8930918" y="3672704"/>
            <a:ext cx="3000000" cy="78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Επιχειρησιακό Πρόγραμμα</a:t>
            </a: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Νοτίου Αιγαίου 2014-2</a:t>
            </a:r>
            <a:r>
              <a:rPr lang="en" sz="9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en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τη συγχρηματοδότηση της Ελλάδας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της Ευρωπαϊκής  Ένωσης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731" y="2257887"/>
            <a:ext cx="566977" cy="349951"/>
          </a:xfrm>
          <a:prstGeom prst="rect">
            <a:avLst/>
          </a:prstGeom>
        </p:spPr>
      </p:pic>
      <p:pic>
        <p:nvPicPr>
          <p:cNvPr id="10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35183" y="5830963"/>
            <a:ext cx="2010017" cy="67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03" y="4993151"/>
            <a:ext cx="1076402" cy="824666"/>
          </a:xfrm>
          <a:prstGeom prst="rect">
            <a:avLst/>
          </a:prstGeom>
        </p:spPr>
      </p:pic>
      <p:pic>
        <p:nvPicPr>
          <p:cNvPr id="12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25799" y="3216538"/>
            <a:ext cx="819401" cy="49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5466" y="4500337"/>
            <a:ext cx="699911" cy="876227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3862" y="5888204"/>
            <a:ext cx="1154111" cy="618694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003" y="6197551"/>
            <a:ext cx="1987468" cy="485346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3074" y="369362"/>
            <a:ext cx="1462126" cy="1484151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4500337"/>
            <a:ext cx="1752405" cy="11236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76" y="4287494"/>
            <a:ext cx="3473420" cy="18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71174" y="738385"/>
            <a:ext cx="8534400" cy="1507067"/>
          </a:xfrm>
        </p:spPr>
        <p:txBody>
          <a:bodyPr>
            <a:normAutofit/>
          </a:bodyPr>
          <a:lstStyle/>
          <a:p>
            <a:r>
              <a:rPr lang="el-GR" sz="1800" cap="none" dirty="0">
                <a:solidFill>
                  <a:schemeClr val="bg1"/>
                </a:solidFill>
              </a:rPr>
              <a:t>Ένδειξη συσχέτισης της επιμονής της υλικής αποστέρησης με τον χρόνο ανεργίας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10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274" y="259349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4.googleusercontent.com/JHGthPuaL0etH7ToNnq7YGtn5RZn7UE4Jh8qSPIlMpa3K44OzdCVzrXAhKu2g_GvOlIb0fhrJd13csvbGs5YHIkZyGQYOQnrI4PZJS2Ke2mkPZg57y7_6NRjEKb4gJ4GNan45gx8SAiCgOMvL4cTE6gBm1cdmBX8aA7Hw3wm1rySaYlLv_Rc62CgAhB-6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85" y="1780412"/>
            <a:ext cx="5505450" cy="378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h0q2L8zPxlaYbtaXviiKNkzTdlNPpr4KQJsLJvWRe6pDo9nk1aG4GH-2sSnWxQ3I4UO4p8QzLR_SFrcP3BrImxoVV77YdsmOKrZ0iS1UhafIwsiljWP0FEoIwCFQ6Fi_Q0JME6m6yFBBOFPHDSRTHVgKG9fy26F7NebM0XyQ30Tln3Ry3-enKuJBWuz1dw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85" y="1892824"/>
            <a:ext cx="3219578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7142" y="5563458"/>
            <a:ext cx="420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Συντελεστής χωροθέτησης επιμονής χρόνου ανεργίας, 2020, ανά Περιφερειακή Ενότητα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220" y="2245452"/>
            <a:ext cx="1334530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chemeClr val="accent4">
                    <a:lumMod val="75000"/>
                  </a:schemeClr>
                </a:solidFill>
              </a:rPr>
              <a:t>Χαμηλή επιμονή ανεργίας</a:t>
            </a:r>
          </a:p>
          <a:p>
            <a:endParaRPr lang="el-GR" sz="1200" dirty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Μέση επιμονή</a:t>
            </a:r>
          </a:p>
          <a:p>
            <a:endParaRPr lang="el-GR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chemeClr val="accent5">
                    <a:lumMod val="75000"/>
                  </a:schemeClr>
                </a:solidFill>
              </a:rPr>
              <a:t>Υψηλή επιμονή</a:t>
            </a:r>
          </a:p>
          <a:p>
            <a:endParaRPr lang="el-GR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200" dirty="0">
                <a:solidFill>
                  <a:schemeClr val="accent6"/>
                </a:solidFill>
              </a:rPr>
              <a:t>Πολύ υψηλή επιμονή</a:t>
            </a:r>
          </a:p>
        </p:txBody>
      </p:sp>
    </p:spTree>
    <p:extLst>
      <p:ext uri="{BB962C8B-B14F-4D97-AF65-F5344CB8AC3E}">
        <p14:creationId xmlns:p14="http://schemas.microsoft.com/office/powerpoint/2010/main" val="359793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41529" y="640869"/>
            <a:ext cx="8534400" cy="1507067"/>
          </a:xfrm>
        </p:spPr>
        <p:txBody>
          <a:bodyPr>
            <a:normAutofit/>
          </a:bodyPr>
          <a:lstStyle/>
          <a:p>
            <a:r>
              <a:rPr lang="en-US" sz="2000" u="sng" cap="none" dirty="0">
                <a:solidFill>
                  <a:schemeClr val="bg1"/>
                </a:solidFill>
              </a:rPr>
              <a:t>3. </a:t>
            </a:r>
            <a:r>
              <a:rPr lang="el-GR" sz="2000" u="sng" cap="none" dirty="0">
                <a:solidFill>
                  <a:schemeClr val="bg1"/>
                </a:solidFill>
              </a:rPr>
              <a:t>Υλική αποστέρηση &amp; κοινωνική ένταξη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379931" y="1623332"/>
            <a:ext cx="9631147" cy="46250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chemeClr val="bg1"/>
                </a:solidFill>
              </a:rPr>
              <a:t>2020: ποσοστό του πληθυσμού που βρίσκεται σε κίνδυνο φτώχειας αγγίζει το 30,8%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chemeClr val="bg1"/>
                </a:solidFill>
              </a:rPr>
              <a:t>Περιφερειακοί δείκτες υλικής και κοινωνικής υστέρησης: τάσεις άμβλυνσης, αν και κινούνται ακόμη σε υψηλά επίπεδα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chemeClr val="bg1"/>
                </a:solidFill>
              </a:rPr>
              <a:t>Διαχρονική αποτελεσματικότητα των κοινωνικών μεταβιβάσεων στην ΠΝΑ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chemeClr val="bg1"/>
                </a:solidFill>
              </a:rPr>
              <a:t>Σταδιακή μείωση των δικαιούχων (ταχύτερη στις Κυκλάδες)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chemeClr val="bg1"/>
                </a:solidFill>
              </a:rPr>
              <a:t>Πιο ευπαθή νοικοκυριά: μονογονεϊκές οικογένειες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dirty="0" err="1">
                <a:solidFill>
                  <a:schemeClr val="bg1"/>
                </a:solidFill>
              </a:rPr>
              <a:t>Υπο</a:t>
            </a:r>
            <a:r>
              <a:rPr lang="el-GR" sz="1800" dirty="0">
                <a:solidFill>
                  <a:schemeClr val="bg1"/>
                </a:solidFill>
              </a:rPr>
              <a:t>-εκπροσώπηση γυναικών στην κοινωνική και πολιτική ζωή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chemeClr val="bg1"/>
                </a:solidFill>
              </a:rPr>
              <a:t>Χαμηλή συμμετοχή των γυναικών στην αγορά εργασίας</a:t>
            </a:r>
          </a:p>
          <a:p>
            <a:pPr marL="0" indent="0">
              <a:buNone/>
            </a:pPr>
            <a:r>
              <a:rPr lang="el-GR" sz="1800" dirty="0"/>
              <a:t>  </a:t>
            </a:r>
          </a:p>
          <a:p>
            <a:pPr marL="0" indent="0">
              <a:buNone/>
            </a:pPr>
            <a:r>
              <a:rPr lang="el-GR" sz="1600" dirty="0">
                <a:solidFill>
                  <a:schemeClr val="bg2">
                    <a:lumMod val="50000"/>
                  </a:schemeClr>
                </a:solidFill>
              </a:rPr>
              <a:t>Πρόωρη συνταξιοδότηση     διακρίσεις          απουσία υπηρεσιών ποιοτικής φροντίδας σε παιδιά</a:t>
            </a:r>
          </a:p>
          <a:p>
            <a:pPr marL="0" indent="0">
              <a:buNone/>
            </a:pPr>
            <a:r>
              <a:rPr lang="el-GR" sz="1600" dirty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                 και ηλικιωμένους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11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50" y="259349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Ευθύγραμμο βέλος σύνδεσης 8"/>
          <p:cNvCxnSpPr/>
          <p:nvPr/>
        </p:nvCxnSpPr>
        <p:spPr>
          <a:xfrm flipH="1">
            <a:off x="2421924" y="4949481"/>
            <a:ext cx="304800" cy="31449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3665838" y="4949481"/>
            <a:ext cx="8238" cy="31449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>
            <a:off x="4455679" y="4868562"/>
            <a:ext cx="626076" cy="31449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03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24449" y="640869"/>
            <a:ext cx="8534400" cy="1507067"/>
          </a:xfrm>
        </p:spPr>
        <p:txBody>
          <a:bodyPr>
            <a:normAutofit/>
          </a:bodyPr>
          <a:lstStyle/>
          <a:p>
            <a:r>
              <a:rPr lang="el-GR" sz="2000" u="sng" cap="none" dirty="0">
                <a:solidFill>
                  <a:schemeClr val="bg1"/>
                </a:solidFill>
              </a:rPr>
              <a:t>4. Νέες κατευθύνσεις για την κοινωνική ένταξη στην Περιφέρεια Νοτίου Αιγαίου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305791" y="1968844"/>
            <a:ext cx="9631147" cy="4419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l-G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chemeClr val="bg1"/>
                </a:solidFill>
              </a:rPr>
              <a:t>Η εναρμόνιση με τις εθνικές και ευρωπαϊκές επιταγές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chemeClr val="bg1"/>
                </a:solidFill>
              </a:rPr>
              <a:t>Η σημασία της ολιστικής προσέγγισης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chemeClr val="bg1"/>
                </a:solidFill>
              </a:rPr>
              <a:t>Ο ρόλος της συνεργασίας των κοινωνικών υπηρεσιών και φορέων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chemeClr val="bg1"/>
                </a:solidFill>
              </a:rPr>
              <a:t>Η τάση άμβλυνσης των φαινομένων σχετίζεται με τις ενέργειες/πολιτικές που έχουν υλοποιηθεί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1800" dirty="0">
                <a:solidFill>
                  <a:schemeClr val="bg1"/>
                </a:solidFill>
              </a:rPr>
              <a:t>Οι δράσεις κοινωνικής ένταξης και ενίσχυσης οφείλουν να</a:t>
            </a:r>
          </a:p>
          <a:p>
            <a:pPr marL="0" indent="0">
              <a:buNone/>
            </a:pPr>
            <a:r>
              <a:rPr lang="el-GR" sz="1800" dirty="0">
                <a:solidFill>
                  <a:schemeClr val="bg1"/>
                </a:solidFill>
              </a:rPr>
              <a:t>α)βασίζονται σε τεκμηριωμένα προβλήματα – ανάγκες</a:t>
            </a:r>
          </a:p>
          <a:p>
            <a:pPr marL="0" indent="0">
              <a:buNone/>
            </a:pPr>
            <a:r>
              <a:rPr lang="el-GR" sz="1800" dirty="0">
                <a:solidFill>
                  <a:schemeClr val="bg1"/>
                </a:solidFill>
              </a:rPr>
              <a:t>β)είναι αποτέλεσμα σωστής κατανομής των πόρων που λαμβάνονται από το Ευρωπαϊκό Κοινωνικό Ταμείο (ΕΚΤ+)</a:t>
            </a:r>
          </a:p>
          <a:p>
            <a:pPr marL="0" indent="0">
              <a:buNone/>
            </a:pPr>
            <a:endParaRPr lang="el-G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12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50" y="259349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87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24449" y="640869"/>
            <a:ext cx="8534400" cy="1507067"/>
          </a:xfrm>
        </p:spPr>
        <p:txBody>
          <a:bodyPr>
            <a:normAutofit/>
          </a:bodyPr>
          <a:lstStyle/>
          <a:p>
            <a:r>
              <a:rPr lang="el-GR" sz="2000" u="sng" cap="none" dirty="0">
                <a:solidFill>
                  <a:schemeClr val="bg1"/>
                </a:solidFill>
              </a:rPr>
              <a:t>4. Νέες κατευθύνσεις για την κοινωνική ένταξη στην Περιφέρεια Νοτίου Αιγαίου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379931" y="2578442"/>
            <a:ext cx="9631147" cy="36699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1800" u="sng" dirty="0">
                <a:solidFill>
                  <a:schemeClr val="bg1"/>
                </a:solidFill>
              </a:rPr>
              <a:t>Επιπρόσθετα χαρακτηριστικά που πρέπει να ληφθούν υπόψη στη χάραξη δράσεων κοινωνικής ένταξης:</a:t>
            </a:r>
          </a:p>
          <a:p>
            <a:pPr>
              <a:buFontTx/>
              <a:buChar char="-"/>
            </a:pPr>
            <a:r>
              <a:rPr lang="el-GR" sz="1800" dirty="0">
                <a:solidFill>
                  <a:schemeClr val="bg1"/>
                </a:solidFill>
              </a:rPr>
              <a:t>Η κάμψη του διαθέσιμου εισοδήματος</a:t>
            </a:r>
          </a:p>
          <a:p>
            <a:pPr>
              <a:buFontTx/>
              <a:buChar char="-"/>
            </a:pPr>
            <a:r>
              <a:rPr lang="el-GR" sz="1800" dirty="0">
                <a:solidFill>
                  <a:schemeClr val="bg1"/>
                </a:solidFill>
              </a:rPr>
              <a:t>Η πτώση της απασχόλησης</a:t>
            </a:r>
          </a:p>
          <a:p>
            <a:pPr>
              <a:buFontTx/>
              <a:buChar char="-"/>
            </a:pPr>
            <a:r>
              <a:rPr lang="el-GR" sz="1800" dirty="0">
                <a:solidFill>
                  <a:schemeClr val="bg1"/>
                </a:solidFill>
              </a:rPr>
              <a:t>Το έμφυλο χάσμα</a:t>
            </a:r>
          </a:p>
          <a:p>
            <a:pPr>
              <a:buFontTx/>
              <a:buChar char="-"/>
            </a:pPr>
            <a:r>
              <a:rPr lang="el-GR" sz="1800" dirty="0">
                <a:solidFill>
                  <a:schemeClr val="bg1"/>
                </a:solidFill>
              </a:rPr>
              <a:t>Οι ιδιαίτερες προκλήσεις συγκεκριμένων ομάδων του πληθυσμού, όπως τα παιδιά, οι ηλικιωμένοι, τα άτομα με αναπηρία και οι μονογονεϊκές οικογένειες.</a:t>
            </a:r>
          </a:p>
          <a:p>
            <a:pPr marL="0" indent="0">
              <a:buNone/>
            </a:pP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13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50" y="259349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1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80894" y="782596"/>
            <a:ext cx="8534400" cy="1507524"/>
          </a:xfrm>
        </p:spPr>
        <p:txBody>
          <a:bodyPr>
            <a:normAutofit/>
          </a:bodyPr>
          <a:lstStyle/>
          <a:p>
            <a:r>
              <a:rPr lang="el-GR" sz="2000" u="sng" cap="none" dirty="0">
                <a:solidFill>
                  <a:schemeClr val="bg1"/>
                </a:solidFill>
              </a:rPr>
              <a:t>4. Νέες κατευθύνσεις για την κοινωνική ένταξη στην Περιφέρεια Νοτίου Αιγαίου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480894" y="2158314"/>
            <a:ext cx="9631147" cy="611659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1800" i="1" dirty="0"/>
              <a:t>Απώτεροι στόχοι</a:t>
            </a:r>
          </a:p>
          <a:p>
            <a:pPr marL="0" indent="0">
              <a:buNone/>
            </a:pP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14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50" y="259349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Στρογγυλεμένο ορθογώνιο 6"/>
          <p:cNvSpPr/>
          <p:nvPr/>
        </p:nvSpPr>
        <p:spPr>
          <a:xfrm>
            <a:off x="5969414" y="4596041"/>
            <a:ext cx="2251948" cy="1453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Η ενίσχυση της χωρικής και κοινωνικής συνοχής</a:t>
            </a: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1251844" y="4596040"/>
            <a:ext cx="2348092" cy="1453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3237161" y="2652045"/>
            <a:ext cx="3213066" cy="1654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9550" y="4572010"/>
            <a:ext cx="1787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Βελτίωση της ποιότητας ζωής κατοίκων και επισκεπτών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3211" y="2730511"/>
            <a:ext cx="3179806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Ανάπτυξη των αναγκαίων διαρθρωτικών αλλαγών για την αντιμετώπιση υλικής &amp; κοινωνικής στέρησης</a:t>
            </a:r>
          </a:p>
        </p:txBody>
      </p:sp>
    </p:spTree>
    <p:extLst>
      <p:ext uri="{BB962C8B-B14F-4D97-AF65-F5344CB8AC3E}">
        <p14:creationId xmlns:p14="http://schemas.microsoft.com/office/powerpoint/2010/main" val="24495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906162" y="1194486"/>
            <a:ext cx="8109132" cy="1291627"/>
          </a:xfrm>
        </p:spPr>
        <p:txBody>
          <a:bodyPr>
            <a:normAutofit/>
          </a:bodyPr>
          <a:lstStyle/>
          <a:p>
            <a:pPr algn="ctr"/>
            <a:r>
              <a:rPr lang="el-GR" sz="1800" cap="none" dirty="0">
                <a:solidFill>
                  <a:schemeClr val="bg1"/>
                </a:solidFill>
              </a:rPr>
              <a:t>                    </a:t>
            </a:r>
            <a:r>
              <a:rPr lang="el-GR" sz="1800" u="sng" cap="none" dirty="0">
                <a:solidFill>
                  <a:schemeClr val="bg1"/>
                </a:solidFill>
              </a:rPr>
              <a:t>Σας ευχαριστούμε πολύ για την προσοχή σας!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1280889" y="3324697"/>
            <a:ext cx="9082311" cy="334795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l-GR" sz="1800" dirty="0">
                <a:solidFill>
                  <a:schemeClr val="bg1"/>
                </a:solidFill>
              </a:rPr>
              <a:t>Με εκτίμηση,</a:t>
            </a:r>
          </a:p>
          <a:p>
            <a:pPr marL="0" indent="0" algn="ctr">
              <a:buNone/>
            </a:pPr>
            <a:endParaRPr lang="el-GR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l-GR" sz="1800" dirty="0">
                <a:solidFill>
                  <a:schemeClr val="bg1"/>
                </a:solidFill>
              </a:rPr>
              <a:t>η ομάδα εργασίας του Περιφερειακού Παρατηρητηρίου Κοινωνικής Ένταξης Νοτίου Αιγαίου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15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294" y="259349"/>
            <a:ext cx="2606028" cy="2376759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80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ctrTitle"/>
          </p:nvPr>
        </p:nvSpPr>
        <p:spPr>
          <a:xfrm>
            <a:off x="593595" y="1688756"/>
            <a:ext cx="8001000" cy="733168"/>
          </a:xfrm>
        </p:spPr>
        <p:txBody>
          <a:bodyPr>
            <a:noAutofit/>
          </a:bodyPr>
          <a:lstStyle/>
          <a:p>
            <a:pPr algn="ctr"/>
            <a:r>
              <a:rPr lang="el-GR" sz="2400" i="1" u="sng" cap="none" dirty="0">
                <a:solidFill>
                  <a:schemeClr val="bg1"/>
                </a:solidFill>
              </a:rPr>
              <a:t>Περιφερειακή Έρευνα Εισοδήματος και Συνθηκών Διαβίωσης για το 2021</a:t>
            </a:r>
          </a:p>
        </p:txBody>
      </p:sp>
      <p:sp>
        <p:nvSpPr>
          <p:cNvPr id="14" name="Υπότιτλος 13"/>
          <p:cNvSpPr>
            <a:spLocks noGrp="1"/>
          </p:cNvSpPr>
          <p:nvPr>
            <p:ph type="subTitle" idx="1"/>
          </p:nvPr>
        </p:nvSpPr>
        <p:spPr>
          <a:xfrm>
            <a:off x="684212" y="3361038"/>
            <a:ext cx="8163226" cy="24301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chemeClr val="bg1"/>
                </a:solidFill>
              </a:rPr>
              <a:t>Βασική αρμοδιότητα των Παρατηρητηρίων Κοινωνικής Ένταξης (Άρθρο 14, Εθνικός Μηχανισμός)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chemeClr val="bg1"/>
                </a:solidFill>
              </a:rPr>
              <a:t>2</a:t>
            </a:r>
            <a:r>
              <a:rPr lang="el-GR" sz="1800" baseline="30000" dirty="0">
                <a:solidFill>
                  <a:schemeClr val="bg1"/>
                </a:solidFill>
              </a:rPr>
              <a:t>η</a:t>
            </a:r>
            <a:r>
              <a:rPr lang="el-GR" sz="1800" dirty="0">
                <a:solidFill>
                  <a:schemeClr val="bg1"/>
                </a:solidFill>
              </a:rPr>
              <a:t> κατά σειρά Έρευνα Εισοδήματος και Συνθηκών Διαβίωσης</a:t>
            </a:r>
          </a:p>
          <a:p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2</a:t>
            </a:fld>
            <a:endParaRPr lang="en-US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793" y="302692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07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684211" y="977789"/>
            <a:ext cx="8001000" cy="601362"/>
          </a:xfrm>
        </p:spPr>
        <p:txBody>
          <a:bodyPr>
            <a:normAutofit/>
          </a:bodyPr>
          <a:lstStyle/>
          <a:p>
            <a:r>
              <a:rPr lang="el-GR" sz="2000" u="sng" cap="none" dirty="0">
                <a:solidFill>
                  <a:schemeClr val="bg1"/>
                </a:solidFill>
              </a:rPr>
              <a:t>Κύριες διαστάσεις της έρευνας: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3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793" y="302692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Υπότιτλος 11"/>
          <p:cNvSpPr>
            <a:spLocks noGrp="1"/>
          </p:cNvSpPr>
          <p:nvPr>
            <p:ph type="subTitle" idx="1"/>
          </p:nvPr>
        </p:nvSpPr>
        <p:spPr>
          <a:xfrm>
            <a:off x="684211" y="1936167"/>
            <a:ext cx="9415377" cy="4143633"/>
          </a:xfrm>
        </p:spPr>
        <p:txBody>
          <a:bodyPr/>
          <a:lstStyle/>
          <a:p>
            <a:pPr lvl="0">
              <a:buClr>
                <a:prstClr val="white"/>
              </a:buClr>
            </a:pPr>
            <a:r>
              <a:rPr lang="el-GR" sz="1800" u="sng" dirty="0">
                <a:solidFill>
                  <a:prstClr val="black"/>
                </a:solidFill>
              </a:rPr>
              <a:t>α) Γεωγραφική διάσταση της υλικής αποστέρησης</a:t>
            </a: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prstClr val="black"/>
                </a:solidFill>
              </a:rPr>
              <a:t>Διοικητική περιοχή εφαρμογής των πολιτικών καταπολέμησης της φτώχειας</a:t>
            </a: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prstClr val="black"/>
                </a:solidFill>
              </a:rPr>
              <a:t>Αποτύπωση ευρωπαϊκών, εθνικών και περιφερειακών πολιτικών</a:t>
            </a:r>
          </a:p>
          <a:p>
            <a:pPr lvl="0">
              <a:buClr>
                <a:prstClr val="white"/>
              </a:buClr>
            </a:pPr>
            <a:r>
              <a:rPr lang="el-GR" sz="1800" u="sng" dirty="0">
                <a:solidFill>
                  <a:prstClr val="black"/>
                </a:solidFill>
              </a:rPr>
              <a:t>β) Κοινωνική διάσταση</a:t>
            </a: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prstClr val="black"/>
                </a:solidFill>
              </a:rPr>
              <a:t>Αίτια και επιπτώσεις της υλικής αποστέρησης</a:t>
            </a: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prstClr val="black"/>
                </a:solidFill>
              </a:rPr>
              <a:t>Δημογραφικοί παράγοντες</a:t>
            </a: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prstClr val="black"/>
                </a:solidFill>
              </a:rPr>
              <a:t>Άμεσοι και έμμεσοι παράγοντες που επιβαρύνουν την κοινωνική ένταξη</a:t>
            </a:r>
          </a:p>
          <a:p>
            <a:pPr lvl="0">
              <a:buClr>
                <a:prstClr val="white"/>
              </a:buClr>
            </a:pPr>
            <a:r>
              <a:rPr lang="el-GR" sz="1800" u="sng" dirty="0">
                <a:solidFill>
                  <a:prstClr val="black"/>
                </a:solidFill>
              </a:rPr>
              <a:t>γ) Χρονική διάσταση</a:t>
            </a:r>
          </a:p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prstClr val="black"/>
                </a:solidFill>
              </a:rPr>
              <a:t>Υφιστάμενη κατάσταση</a:t>
            </a:r>
          </a:p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prstClr val="black"/>
                </a:solidFill>
              </a:rPr>
              <a:t>Στοιχεία τελευταίας 5ετίας (2016-2021)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668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601833" y="1310684"/>
            <a:ext cx="8001000" cy="601362"/>
          </a:xfrm>
        </p:spPr>
        <p:txBody>
          <a:bodyPr>
            <a:normAutofit/>
          </a:bodyPr>
          <a:lstStyle/>
          <a:p>
            <a:r>
              <a:rPr lang="el-GR" sz="2000" u="sng" cap="none" dirty="0">
                <a:solidFill>
                  <a:schemeClr val="bg1"/>
                </a:solidFill>
              </a:rPr>
              <a:t>Στόχοι της μελέτης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4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793" y="302692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Υπότιτλος 11"/>
          <p:cNvSpPr>
            <a:spLocks noGrp="1"/>
          </p:cNvSpPr>
          <p:nvPr>
            <p:ph type="subTitle" idx="1"/>
          </p:nvPr>
        </p:nvSpPr>
        <p:spPr>
          <a:xfrm>
            <a:off x="601833" y="2244348"/>
            <a:ext cx="9415377" cy="4143633"/>
          </a:xfrm>
        </p:spPr>
        <p:txBody>
          <a:bodyPr/>
          <a:lstStyle/>
          <a:p>
            <a:pPr marL="342900" lvl="0" indent="-342900">
              <a:buClr>
                <a:prstClr val="white"/>
              </a:buClr>
              <a:buFont typeface="+mj-lt"/>
              <a:buAutoNum type="arabicPeriod"/>
            </a:pPr>
            <a:r>
              <a:rPr lang="el-GR" sz="1800" dirty="0">
                <a:solidFill>
                  <a:prstClr val="black"/>
                </a:solidFill>
              </a:rPr>
              <a:t>Μελέτη και συστηματική καταγραφή των συνθηκών διαβίωσης και δεικτών εισοδήματος των κατοίκων της Περιφέρειας</a:t>
            </a:r>
          </a:p>
          <a:p>
            <a:pPr marL="342900" lvl="0" indent="-342900">
              <a:buClr>
                <a:prstClr val="white"/>
              </a:buClr>
              <a:buFont typeface="+mj-lt"/>
              <a:buAutoNum type="arabicPeriod"/>
            </a:pPr>
            <a:r>
              <a:rPr lang="el-GR" sz="1800" dirty="0">
                <a:solidFill>
                  <a:prstClr val="black"/>
                </a:solidFill>
              </a:rPr>
              <a:t>Ανάδειξη των τοπικών αναγκών και τυχόν ελλείψεων</a:t>
            </a:r>
          </a:p>
          <a:p>
            <a:pPr marL="342900" lvl="0" indent="-342900">
              <a:buClr>
                <a:prstClr val="white"/>
              </a:buClr>
              <a:buFont typeface="+mj-lt"/>
              <a:buAutoNum type="arabicPeriod"/>
            </a:pPr>
            <a:r>
              <a:rPr lang="el-GR" sz="1800" dirty="0">
                <a:solidFill>
                  <a:prstClr val="black"/>
                </a:solidFill>
              </a:rPr>
              <a:t>Διερεύνηση δυσμενών κοινωνικών φαινομένων</a:t>
            </a:r>
          </a:p>
          <a:p>
            <a:pPr marL="342900" lvl="0" indent="-342900">
              <a:buClr>
                <a:prstClr val="white"/>
              </a:buClr>
              <a:buFont typeface="+mj-lt"/>
              <a:buAutoNum type="arabicPeriod"/>
            </a:pPr>
            <a:r>
              <a:rPr lang="el-GR" sz="1800" dirty="0">
                <a:solidFill>
                  <a:prstClr val="black"/>
                </a:solidFill>
              </a:rPr>
              <a:t>Παροχή επικαιροποιημένων δεδομένων και τροφοδότηση νέων ερευνών</a:t>
            </a:r>
            <a:endParaRPr lang="en-US" sz="1800" dirty="0">
              <a:solidFill>
                <a:prstClr val="black"/>
              </a:solidFill>
            </a:endParaRPr>
          </a:p>
          <a:p>
            <a:pPr marL="342900" lvl="0" indent="-342900">
              <a:buClr>
                <a:prstClr val="white"/>
              </a:buClr>
              <a:buFont typeface="+mj-lt"/>
              <a:buAutoNum type="arabicPeriod"/>
            </a:pPr>
            <a:r>
              <a:rPr lang="el-GR" sz="1800" dirty="0">
                <a:solidFill>
                  <a:prstClr val="black"/>
                </a:solidFill>
              </a:rPr>
              <a:t>Συμβολή στη χάραξη πιο αποτελεσματικών πολιτικών, προγραμμάτων και δράσεων κοινωνικής πολιτικής</a:t>
            </a:r>
          </a:p>
          <a:p>
            <a:pPr lvl="0">
              <a:buClr>
                <a:prstClr val="white"/>
              </a:buClr>
            </a:pPr>
            <a:endParaRPr lang="el-GR" sz="1800" dirty="0">
              <a:solidFill>
                <a:prstClr val="black"/>
              </a:solidFill>
            </a:endParaRPr>
          </a:p>
          <a:p>
            <a:pPr lvl="0">
              <a:buClr>
                <a:prstClr val="white"/>
              </a:buClr>
            </a:pPr>
            <a:r>
              <a:rPr lang="el-GR" sz="1800" dirty="0">
                <a:solidFill>
                  <a:prstClr val="black"/>
                </a:solidFill>
              </a:rPr>
              <a:t>Εστίαση σε συγκεκριμένες ομάδες του πληθυσμού που έχουν μεγαλύτερη πιθανότητα να βρεθούν σε κατάσταση φτώχειας</a:t>
            </a:r>
          </a:p>
        </p:txBody>
      </p:sp>
      <p:sp>
        <p:nvSpPr>
          <p:cNvPr id="14" name="Στρογγύλεμα διαγώνιας γωνίας του ορθογωνίου 13"/>
          <p:cNvSpPr/>
          <p:nvPr/>
        </p:nvSpPr>
        <p:spPr>
          <a:xfrm>
            <a:off x="427299" y="5247503"/>
            <a:ext cx="8350068" cy="84171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486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00620" y="549325"/>
            <a:ext cx="6019800" cy="1143000"/>
          </a:xfrm>
        </p:spPr>
        <p:txBody>
          <a:bodyPr>
            <a:normAutofit/>
          </a:bodyPr>
          <a:lstStyle/>
          <a:p>
            <a:r>
              <a:rPr lang="el-GR" sz="2000" u="sng" cap="none" dirty="0">
                <a:solidFill>
                  <a:schemeClr val="bg1"/>
                </a:solidFill>
              </a:rPr>
              <a:t>Συμπεράσματα της έρευνας</a:t>
            </a:r>
          </a:p>
        </p:txBody>
      </p:sp>
      <p:sp>
        <p:nvSpPr>
          <p:cNvPr id="12" name="Υπότιτλος 11"/>
          <p:cNvSpPr>
            <a:spLocks noGrp="1"/>
          </p:cNvSpPr>
          <p:nvPr>
            <p:ph type="body" sz="half" idx="2"/>
          </p:nvPr>
        </p:nvSpPr>
        <p:spPr>
          <a:xfrm>
            <a:off x="216288" y="1938959"/>
            <a:ext cx="6388464" cy="4778010"/>
          </a:xfrm>
        </p:spPr>
        <p:txBody>
          <a:bodyPr>
            <a:normAutofit/>
          </a:bodyPr>
          <a:lstStyle/>
          <a:p>
            <a:pPr marL="457200" lvl="0" indent="-457200">
              <a:buClr>
                <a:prstClr val="white"/>
              </a:buClr>
              <a:buFont typeface="+mj-lt"/>
              <a:buAutoNum type="arabicPeriod"/>
            </a:pPr>
            <a:r>
              <a:rPr lang="el-GR" sz="2000" u="sng" dirty="0">
                <a:solidFill>
                  <a:prstClr val="black"/>
                </a:solidFill>
              </a:rPr>
              <a:t>Συνθήκες Διαβίωσης και Εισοδήματος</a:t>
            </a: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prstClr val="black"/>
                </a:solidFill>
              </a:rPr>
              <a:t>Χωρικές και κοινωνικο-οικονομικές ανισορροπίες               αυξημένες απαιτήσεις ως προς τη χωρική, οικονομική και κοινωνική συνοχή</a:t>
            </a: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prstClr val="black"/>
                </a:solidFill>
              </a:rPr>
              <a:t>Σταδιακή γήρανση του πληθυσμού (9</a:t>
            </a:r>
            <a:r>
              <a:rPr lang="el-GR" sz="1800" baseline="30000" dirty="0">
                <a:solidFill>
                  <a:prstClr val="black"/>
                </a:solidFill>
              </a:rPr>
              <a:t>η</a:t>
            </a:r>
            <a:r>
              <a:rPr lang="el-GR" sz="1800" dirty="0">
                <a:solidFill>
                  <a:prstClr val="black"/>
                </a:solidFill>
              </a:rPr>
              <a:t> σε πληθυσμό Περιφέρεια)</a:t>
            </a: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prstClr val="black"/>
                </a:solidFill>
              </a:rPr>
              <a:t>Τάση εξάρτησης της περιφερειακής οικονομίας από τον τριτογενή τομέα</a:t>
            </a:r>
            <a:endParaRPr lang="el-GR" sz="1800" dirty="0">
              <a:solidFill>
                <a:prstClr val="black"/>
              </a:solidFill>
            </a:endParaRPr>
          </a:p>
          <a:p>
            <a:pPr lvl="0">
              <a:buClr>
                <a:prstClr val="white"/>
              </a:buClr>
            </a:pPr>
            <a:endParaRPr lang="el-GR" dirty="0">
              <a:solidFill>
                <a:prstClr val="black"/>
              </a:solidFill>
            </a:endParaRP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endParaRPr lang="el-GR" dirty="0">
              <a:solidFill>
                <a:prstClr val="black"/>
              </a:solidFill>
            </a:endParaRP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endParaRPr lang="el-GR" sz="1800" dirty="0">
              <a:solidFill>
                <a:prstClr val="black"/>
              </a:solidFill>
            </a:endParaRPr>
          </a:p>
          <a:p>
            <a:pPr lvl="0">
              <a:buClr>
                <a:prstClr val="white"/>
              </a:buClr>
            </a:pPr>
            <a:endParaRPr lang="el-GR" sz="1800" dirty="0">
              <a:solidFill>
                <a:prstClr val="black"/>
              </a:solidFill>
            </a:endParaRP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endParaRPr lang="el-GR" sz="1800" dirty="0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5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50" y="259349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Δεξιό βέλος 1"/>
          <p:cNvSpPr/>
          <p:nvPr/>
        </p:nvSpPr>
        <p:spPr>
          <a:xfrm>
            <a:off x="5952451" y="3074146"/>
            <a:ext cx="428368" cy="95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8410832" y="2298358"/>
            <a:ext cx="2924433" cy="230832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i="1" u="sng" dirty="0">
                <a:solidFill>
                  <a:schemeClr val="bg1"/>
                </a:solidFill>
              </a:rPr>
              <a:t>Απογραφή 2021</a:t>
            </a:r>
          </a:p>
          <a:p>
            <a:r>
              <a:rPr lang="el-GR" sz="1600" i="1" dirty="0">
                <a:solidFill>
                  <a:schemeClr val="bg1"/>
                </a:solidFill>
              </a:rPr>
              <a:t> </a:t>
            </a:r>
          </a:p>
          <a:p>
            <a:r>
              <a:rPr lang="el-GR" sz="1600" dirty="0">
                <a:solidFill>
                  <a:schemeClr val="bg1"/>
                </a:solidFill>
              </a:rPr>
              <a:t>Σύμφωνα με τα στοιχεία της ΕΛΣΤΑΤ, ενώ στο σύνολό του ο πληθυσμός της χώρας μειώθηκε κατά 3,5%, οι μόνιμοι κάτοικοι της Περιφέρειας Νοτίου Αιγαίου αυξήθηκαν κατά 5%.</a:t>
            </a:r>
          </a:p>
        </p:txBody>
      </p:sp>
    </p:spTree>
    <p:extLst>
      <p:ext uri="{BB962C8B-B14F-4D97-AF65-F5344CB8AC3E}">
        <p14:creationId xmlns:p14="http://schemas.microsoft.com/office/powerpoint/2010/main" val="56125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6378617" y="2238245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l-GR" sz="1800" u="sng" cap="none" dirty="0">
                <a:solidFill>
                  <a:schemeClr val="bg1"/>
                </a:solidFill>
              </a:rPr>
              <a:t>2015-2016</a:t>
            </a:r>
            <a:r>
              <a:rPr lang="el-GR" sz="1800" cap="none" dirty="0">
                <a:solidFill>
                  <a:schemeClr val="bg1"/>
                </a:solidFill>
              </a:rPr>
              <a:t>: πτώση (χρηματοπιστωτική κρίση)</a:t>
            </a:r>
            <a:br>
              <a:rPr lang="el-GR" sz="1800" cap="none" dirty="0">
                <a:solidFill>
                  <a:schemeClr val="bg1"/>
                </a:solidFill>
              </a:rPr>
            </a:br>
            <a:r>
              <a:rPr lang="el-GR" sz="1800" u="sng" cap="none" dirty="0">
                <a:solidFill>
                  <a:schemeClr val="bg1"/>
                </a:solidFill>
              </a:rPr>
              <a:t>2016-2019</a:t>
            </a:r>
            <a:r>
              <a:rPr lang="el-GR" sz="1800" cap="none" dirty="0">
                <a:solidFill>
                  <a:schemeClr val="bg1"/>
                </a:solidFill>
              </a:rPr>
              <a:t>: σημαντική ανάκαμψη</a:t>
            </a:r>
            <a:br>
              <a:rPr lang="el-GR" sz="1800" cap="none" dirty="0">
                <a:solidFill>
                  <a:schemeClr val="bg1"/>
                </a:solidFill>
              </a:rPr>
            </a:br>
            <a:r>
              <a:rPr lang="el-GR" sz="1800" u="sng" cap="none" dirty="0">
                <a:solidFill>
                  <a:schemeClr val="bg1"/>
                </a:solidFill>
              </a:rPr>
              <a:t>2019-2020</a:t>
            </a:r>
            <a:r>
              <a:rPr lang="el-GR" sz="1800" cap="none" dirty="0">
                <a:solidFill>
                  <a:schemeClr val="bg1"/>
                </a:solidFill>
              </a:rPr>
              <a:t>: σοβαρές απώλειες και κάτω του εθνικού μέσου όρου (οικονομική και υγειονομική κρίση)</a:t>
            </a:r>
            <a:br>
              <a:rPr lang="el-GR" sz="1800" cap="none" dirty="0">
                <a:solidFill>
                  <a:schemeClr val="bg1"/>
                </a:solidFill>
              </a:rPr>
            </a:br>
            <a:endParaRPr lang="el-GR" sz="1800" cap="none" dirty="0">
              <a:solidFill>
                <a:schemeClr val="bg1"/>
              </a:solidFill>
            </a:endParaRPr>
          </a:p>
        </p:txBody>
      </p:sp>
      <p:sp>
        <p:nvSpPr>
          <p:cNvPr id="12" name="Υπότιτλος 11"/>
          <p:cNvSpPr>
            <a:spLocks noGrp="1"/>
          </p:cNvSpPr>
          <p:nvPr>
            <p:ph type="body" sz="half" idx="2"/>
          </p:nvPr>
        </p:nvSpPr>
        <p:spPr>
          <a:xfrm>
            <a:off x="6040866" y="3732655"/>
            <a:ext cx="6021388" cy="2048933"/>
          </a:xfrm>
        </p:spPr>
        <p:txBody>
          <a:bodyPr>
            <a:normAutofit/>
          </a:bodyPr>
          <a:lstStyle/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prstClr val="black"/>
                </a:solidFill>
              </a:rPr>
              <a:t>Κάμψη του ΑΕΠ μεγαλύτερη του εθνικού μέσου όρου</a:t>
            </a: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prstClr val="black"/>
                </a:solidFill>
              </a:rPr>
              <a:t>Επλήγη περισσότερο από κάθε άλλη περιφέρεια λόγω της επίπτωσης σε καίριους οικονομικούς κλάδους</a:t>
            </a: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endParaRPr lang="el-GR" dirty="0">
              <a:solidFill>
                <a:prstClr val="black"/>
              </a:solidFill>
            </a:endParaRPr>
          </a:p>
          <a:p>
            <a:pPr lvl="0">
              <a:buClr>
                <a:prstClr val="white"/>
              </a:buClr>
            </a:pPr>
            <a:endParaRPr lang="el-GR" dirty="0">
              <a:solidFill>
                <a:prstClr val="black"/>
              </a:solidFill>
            </a:endParaRP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endParaRPr lang="el-GR" dirty="0">
              <a:solidFill>
                <a:prstClr val="black"/>
              </a:solidFill>
            </a:endParaRP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endParaRPr lang="el-GR" sz="1800" dirty="0">
              <a:solidFill>
                <a:prstClr val="black"/>
              </a:solidFill>
            </a:endParaRPr>
          </a:p>
          <a:p>
            <a:pPr lvl="0">
              <a:buClr>
                <a:prstClr val="white"/>
              </a:buClr>
            </a:pPr>
            <a:endParaRPr lang="el-GR" sz="1800" dirty="0">
              <a:solidFill>
                <a:prstClr val="black"/>
              </a:solidFill>
            </a:endParaRP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endParaRPr lang="el-GR" sz="1800" dirty="0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6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50" y="259349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lh3.googleusercontent.com/PqT4SUZG7Uk0jH62z-YPd2s219mJ3drdXcs_N55jMYCYAqkA9ifLWoJtKEsoz9L8UVEkMcfIGJE8yvy2xzqFMTEbrfX0pRkHN_r_w7MsDInHGmzJxy2du6UbEI3apvE16oc3qEeFqu7hMv0ER1JONlL1J3F3DYIWOfKdsWmKpLA15B4i6i5O05KJPChJ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4" y="1567821"/>
            <a:ext cx="5734050" cy="31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5191" y="4757121"/>
            <a:ext cx="426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Εξέλιξη κκ εισοδήματος νοικοκυριών σε ευρώ σε ΠΝΑ &amp; Ελλάδα, 2015-2020 [πηγή:</a:t>
            </a:r>
            <a:r>
              <a:rPr lang="en-US" sz="1200" dirty="0"/>
              <a:t>EUROSTAT]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50576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Υπότιτλος 11"/>
          <p:cNvSpPr>
            <a:spLocks noGrp="1"/>
          </p:cNvSpPr>
          <p:nvPr>
            <p:ph type="body" sz="half" idx="2"/>
          </p:nvPr>
        </p:nvSpPr>
        <p:spPr>
          <a:xfrm>
            <a:off x="167288" y="4544689"/>
            <a:ext cx="6021388" cy="2048933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Απώλεια αγοραστικής δύναμης της ΠΝΑ σε ένα μόλις έτος (2019-2020)</a:t>
            </a:r>
          </a:p>
          <a:p>
            <a:pPr marL="28575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prstClr val="black"/>
                </a:solidFill>
              </a:rPr>
              <a:t>Με βάση το κκ. ΑΕΠ σε ΜΑΔ του 2020, η Περιφέρεια Νοτίου Αιγαίου παραμένει στη 2</a:t>
            </a:r>
            <a:r>
              <a:rPr lang="el-GR" baseline="30000" dirty="0">
                <a:solidFill>
                  <a:prstClr val="black"/>
                </a:solidFill>
              </a:rPr>
              <a:t>η</a:t>
            </a:r>
            <a:r>
              <a:rPr lang="el-GR" dirty="0">
                <a:solidFill>
                  <a:prstClr val="black"/>
                </a:solidFill>
              </a:rPr>
              <a:t> θέση</a:t>
            </a: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r>
              <a:rPr lang="el-GR" dirty="0">
                <a:solidFill>
                  <a:prstClr val="black"/>
                </a:solidFill>
              </a:rPr>
              <a:t>Κατατάσσεται στις Περιφέρειες σε μετάβαση (ΑΕΠ 75%-90% του μέσου όρου της ΕΕ-27), παρά τη μεγάλη ύφεση του 2020</a:t>
            </a:r>
          </a:p>
          <a:p>
            <a:pPr lvl="0">
              <a:buClr>
                <a:prstClr val="white"/>
              </a:buClr>
            </a:pPr>
            <a:endParaRPr lang="el-GR" dirty="0">
              <a:solidFill>
                <a:prstClr val="black"/>
              </a:solidFill>
            </a:endParaRP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endParaRPr lang="el-GR" dirty="0">
              <a:solidFill>
                <a:prstClr val="black"/>
              </a:solidFill>
            </a:endParaRP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endParaRPr lang="el-GR" sz="1800" dirty="0">
              <a:solidFill>
                <a:prstClr val="black"/>
              </a:solidFill>
            </a:endParaRPr>
          </a:p>
          <a:p>
            <a:pPr lvl="0">
              <a:buClr>
                <a:prstClr val="white"/>
              </a:buClr>
            </a:pPr>
            <a:endParaRPr lang="el-GR" sz="1800" dirty="0">
              <a:solidFill>
                <a:prstClr val="black"/>
              </a:solidFill>
            </a:endParaRPr>
          </a:p>
          <a:p>
            <a:pPr marL="285750" lvl="0" indent="-285750">
              <a:buClr>
                <a:prstClr val="white"/>
              </a:buClr>
              <a:buFont typeface="Wingdings" panose="05000000000000000000" pitchFamily="2" charset="2"/>
              <a:buChar char="Ø"/>
            </a:pPr>
            <a:endParaRPr lang="el-GR" sz="1800" dirty="0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7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50" y="259349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908248" y="3868335"/>
            <a:ext cx="426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prstClr val="white"/>
                </a:solidFill>
              </a:rPr>
              <a:t>Κατά κεφαλήν ΑΕΠ σε ΜΑΔ της ΠΝΑ σε σχέση με άλλες Περιφέρειες της χώρας, 2019-2020 [πηγή:</a:t>
            </a:r>
            <a:r>
              <a:rPr lang="en-US" sz="1200" dirty="0">
                <a:solidFill>
                  <a:prstClr val="white"/>
                </a:solidFill>
              </a:rPr>
              <a:t>EUROSTAT]</a:t>
            </a:r>
            <a:endParaRPr lang="el-GR" sz="12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s://lh6.googleusercontent.com/muncFjqWeTJsgk06SoYhyR_-2RifLo6dJxwS3mp3E4-Ia24_gacHiF6B6yeT2prFBuD1pEChCVMV9n_xLKARvsOFsIzKlZZZcpyYfYTVZCetUuWYkA-J6bXPxBYHMABnxD8fJqh37QGTGNQp19c5-8XBoYO3lQ8HM_ApSGlDPIBIZEozF1S-s_qgHYSC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34" y="302692"/>
            <a:ext cx="5734050" cy="35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0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80894" y="883917"/>
            <a:ext cx="8534400" cy="1507067"/>
          </a:xfrm>
        </p:spPr>
        <p:txBody>
          <a:bodyPr>
            <a:normAutofit/>
          </a:bodyPr>
          <a:lstStyle/>
          <a:p>
            <a:r>
              <a:rPr lang="el-GR" sz="2000" u="sng" cap="none" dirty="0">
                <a:solidFill>
                  <a:schemeClr val="bg1"/>
                </a:solidFill>
              </a:rPr>
              <a:t>2. Απασχόληση &amp; ανεργία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217283" y="2758760"/>
            <a:ext cx="8534400" cy="3615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1800" u="sng" dirty="0">
                <a:solidFill>
                  <a:schemeClr val="bg1"/>
                </a:solidFill>
              </a:rPr>
              <a:t>Α)Απασχόληση</a:t>
            </a:r>
          </a:p>
          <a:p>
            <a:pPr marL="0" indent="0">
              <a:buNone/>
            </a:pPr>
            <a:endParaRPr lang="el-GR" sz="1800" u="sng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2020</a:t>
            </a:r>
            <a:r>
              <a:rPr lang="el-GR" sz="1800" dirty="0">
                <a:solidFill>
                  <a:schemeClr val="bg1"/>
                </a:solidFill>
              </a:rPr>
              <a:t>: εντονότερη πτώση της απασχόλησης, σε σχέση με το εθνικό ποσοστό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</a:rPr>
              <a:t>2021: αδυναμία ανάκαμψης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</a:rPr>
              <a:t>Για 1</a:t>
            </a:r>
            <a:r>
              <a:rPr lang="el-GR" sz="1800" baseline="30000" dirty="0">
                <a:solidFill>
                  <a:schemeClr val="bg1"/>
                </a:solidFill>
              </a:rPr>
              <a:t>η</a:t>
            </a:r>
            <a:r>
              <a:rPr lang="el-GR" sz="1800" dirty="0">
                <a:solidFill>
                  <a:schemeClr val="bg1"/>
                </a:solidFill>
              </a:rPr>
              <a:t> φορά την τελευταία 10ετία, το ποσοστό απασχόλησης στην ΠΝΑ υπολείπεται του εγχώριου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</a:rPr>
              <a:t>Επιτόπιες έρευνες για το 2020: κύριοι κλάδοι απασχόλησης πολιτών – δικαιούχων κοινωνικών επιδομάτων συνδέονται άμεσα με τον τριτογενή τομέα (τουρισμός και εστίαση)</a:t>
            </a:r>
          </a:p>
          <a:p>
            <a:pPr>
              <a:buFont typeface="Wingdings" panose="05000000000000000000" pitchFamily="2" charset="2"/>
              <a:buChar char="q"/>
            </a:pP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8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50" y="259349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lh5.googleusercontent.com/GA5ISL1vdDSM_LPYIiDyYme0JB66ygS-oZyB6jhchxiY0icuO5PDPzEYIk-SzBfGHq8W87EZ3H3E-EQm-s7JkZZFgQo5BvQYm6Ny2cZVjnFIlF3Pq54VD0U_1Eu5holK4Uye-Bu6FNEfbiw7nrAgQazTE_ZWB-0-jurgJvB88Cddd-uYorPjXmUcZkgbO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69" y="327634"/>
            <a:ext cx="4809829" cy="26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46973" y="2116269"/>
            <a:ext cx="2232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Εξέλιξη απασχόλησης (% ηλικίες 20-64) στην ΠΝΑ &amp; την Ελλάδα, 2015-2021 [Πηγή: </a:t>
            </a:r>
            <a:r>
              <a:rPr lang="en-US" sz="1200" dirty="0"/>
              <a:t>EUROSTAT]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97313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80894" y="617380"/>
            <a:ext cx="8534400" cy="1507067"/>
          </a:xfrm>
        </p:spPr>
        <p:txBody>
          <a:bodyPr>
            <a:normAutofit/>
          </a:bodyPr>
          <a:lstStyle/>
          <a:p>
            <a:r>
              <a:rPr lang="el-GR" sz="2000" u="sng" cap="none" dirty="0">
                <a:solidFill>
                  <a:schemeClr val="bg1"/>
                </a:solidFill>
              </a:rPr>
              <a:t>2. Απασχόληση &amp; ανεργία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241994" y="2207513"/>
            <a:ext cx="9631147" cy="425713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u="sng" dirty="0">
                <a:solidFill>
                  <a:schemeClr val="bg1"/>
                </a:solidFill>
              </a:rPr>
              <a:t>Β)Ανεργία</a:t>
            </a:r>
          </a:p>
          <a:p>
            <a:pPr marL="0" indent="0">
              <a:buNone/>
            </a:pPr>
            <a:endParaRPr lang="el-G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</a:rPr>
              <a:t>2015-2021:Έντονες αυξομειωτικές τάσεις στα ποσοστά ανεργίας στην ΠΝΑ, σχετίζονται με τα αντίστοιχα των γυναικών, των μακροχρόνια ανέργων και των νέων 15-24 ετών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</a:rPr>
              <a:t>Εντονότερο το φαινόμενο στους νέους και των ατόμων εκτός απασχόλησης, εκπαίδευσης και κατάρτισης (</a:t>
            </a:r>
            <a:r>
              <a:rPr lang="en-US" sz="1800" dirty="0">
                <a:solidFill>
                  <a:schemeClr val="bg1"/>
                </a:solidFill>
              </a:rPr>
              <a:t>NEETs)</a:t>
            </a:r>
            <a:endParaRPr lang="el-G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</a:rPr>
              <a:t>Περισσότερο ευάλωτοι: οι ανειδίκευτοι απόφοιτοι της πρωτοβάθμιας εκπαίδευσης, ενώ οι απόφοιτοι μεταδευτεροβάθμιας εμφανίζουν δυσκολίες εύρεσης εργασίας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</a:rPr>
              <a:t>Η τάση μείωσης του έμφυλου χάσματος αντικατοπτρίζει όχι τη βελτίωση πρόσβασης των γυναικών στην αγορά εργασίας, αλλά τη μείωση αυτής των ανδρών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bg1"/>
                </a:solidFill>
              </a:rPr>
              <a:t>Ανάγκη λήψης μέτρων διευκόλυνσης της πρόσβασης των γυναικών</a:t>
            </a:r>
            <a:endParaRPr lang="el-GR" sz="1800" dirty="0"/>
          </a:p>
          <a:p>
            <a:pPr>
              <a:buFont typeface="Wingdings" panose="05000000000000000000" pitchFamily="2" charset="2"/>
              <a:buChar char="q"/>
            </a:pPr>
            <a:endParaRPr lang="el-GR" sz="1800" dirty="0"/>
          </a:p>
          <a:p>
            <a:pPr>
              <a:buFont typeface="Wingdings" panose="05000000000000000000" pitchFamily="2" charset="2"/>
              <a:buChar char="q"/>
            </a:pP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>
                <a:solidFill>
                  <a:srgbClr val="146194">
                    <a:lumMod val="50000"/>
                  </a:srgbClr>
                </a:solidFill>
              </a:rPr>
              <a:pPr/>
              <a:t>9</a:t>
            </a:fld>
            <a:endParaRPr lang="en-US" sz="2000" dirty="0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50" y="259349"/>
            <a:ext cx="1963572" cy="1633475"/>
          </a:xfrm>
          <a:prstGeom prst="rect">
            <a:avLst/>
          </a:prstGeom>
        </p:spPr>
      </p:pic>
      <p:pic>
        <p:nvPicPr>
          <p:cNvPr id="5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94" y="302692"/>
            <a:ext cx="2546915" cy="6763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807240" y="1892824"/>
            <a:ext cx="2254164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bg2">
                    <a:lumMod val="75000"/>
                  </a:schemeClr>
                </a:solidFill>
              </a:rPr>
              <a:t>Σύνδεση με τις επιπτώσεις της πανδημίας, αλλά και της εποχικότητας</a:t>
            </a:r>
          </a:p>
        </p:txBody>
      </p:sp>
    </p:spTree>
    <p:extLst>
      <p:ext uri="{BB962C8B-B14F-4D97-AF65-F5344CB8AC3E}">
        <p14:creationId xmlns:p14="http://schemas.microsoft.com/office/powerpoint/2010/main" val="614794302"/>
      </p:ext>
    </p:extLst>
  </p:cSld>
  <p:clrMapOvr>
    <a:masterClrMapping/>
  </p:clrMapOvr>
</p:sld>
</file>

<file path=ppt/theme/theme1.xml><?xml version="1.0" encoding="utf-8"?>
<a:theme xmlns:a="http://schemas.openxmlformats.org/drawingml/2006/main" name="Τομή">
  <a:themeElements>
    <a:clrScheme name="Τομή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Τομή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Τομή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696</TotalTime>
  <Words>953</Words>
  <Application>Microsoft Office PowerPoint</Application>
  <PresentationFormat>Ευρεία οθόνη</PresentationFormat>
  <Paragraphs>150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3</vt:lpstr>
      <vt:lpstr>Τομή</vt:lpstr>
      <vt:lpstr>3η Ανοιχτή Ημερίδα του Περιφερειακού Παρατηρητηρίου Κοινωνικής Ένταξης Νοτίου Αιγαίου</vt:lpstr>
      <vt:lpstr>Περιφερειακή Έρευνα Εισοδήματος και Συνθηκών Διαβίωσης για το 2021</vt:lpstr>
      <vt:lpstr>Κύριες διαστάσεις της έρευνας:</vt:lpstr>
      <vt:lpstr>Στόχοι της μελέτης</vt:lpstr>
      <vt:lpstr>Συμπεράσματα της έρευνας</vt:lpstr>
      <vt:lpstr>2015-2016: πτώση (χρηματοπιστωτική κρίση) 2016-2019: σημαντική ανάκαμψη 2019-2020: σοβαρές απώλειες και κάτω του εθνικού μέσου όρου (οικονομική και υγειονομική κρίση) </vt:lpstr>
      <vt:lpstr>Παρουσίαση του PowerPoint</vt:lpstr>
      <vt:lpstr>2. Απασχόληση &amp; ανεργία</vt:lpstr>
      <vt:lpstr>2. Απασχόληση &amp; ανεργία</vt:lpstr>
      <vt:lpstr>Ένδειξη συσχέτισης της επιμονής της υλικής αποστέρησης με τον χρόνο ανεργίας </vt:lpstr>
      <vt:lpstr>3. Υλική αποστέρηση &amp; κοινωνική ένταξη</vt:lpstr>
      <vt:lpstr>4. Νέες κατευθύνσεις για την κοινωνική ένταξη στην Περιφέρεια Νοτίου Αιγαίου</vt:lpstr>
      <vt:lpstr>4. Νέες κατευθύνσεις για την κοινωνική ένταξη στην Περιφέρεια Νοτίου Αιγαίου</vt:lpstr>
      <vt:lpstr>4. Νέες κατευθύνσεις για την κοινωνική ένταξη στην Περιφέρεια Νοτίου Αιγαίου</vt:lpstr>
      <vt:lpstr>                    Σας ευχαριστούμε πολύ για την προσοχή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Ημερίδα Περιφερειακού Παρατηρητήριου Κοινωνικής Ένταξης Νοτίου Αιγαίου</dc:title>
  <dc:creator>dkmk</dc:creator>
  <cp:lastModifiedBy>Kyriaki Kyritsi</cp:lastModifiedBy>
  <cp:revision>59</cp:revision>
  <cp:lastPrinted>2022-11-28T07:40:14Z</cp:lastPrinted>
  <dcterms:created xsi:type="dcterms:W3CDTF">2022-11-02T09:51:39Z</dcterms:created>
  <dcterms:modified xsi:type="dcterms:W3CDTF">2022-12-02T12:26:45Z</dcterms:modified>
</cp:coreProperties>
</file>